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</p:sldMasterIdLst>
  <p:notesMasterIdLst>
    <p:notesMasterId r:id="rId54"/>
  </p:notesMasterIdLst>
  <p:sldIdLst>
    <p:sldId id="257" r:id="rId6"/>
    <p:sldId id="258" r:id="rId7"/>
    <p:sldId id="259" r:id="rId8"/>
    <p:sldId id="358" r:id="rId9"/>
    <p:sldId id="348" r:id="rId10"/>
    <p:sldId id="360" r:id="rId11"/>
    <p:sldId id="359" r:id="rId12"/>
    <p:sldId id="362" r:id="rId13"/>
    <p:sldId id="361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6" r:id="rId37"/>
    <p:sldId id="385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326" r:id="rId52"/>
    <p:sldId id="261" r:id="rId53"/>
  </p:sldIdLst>
  <p:sldSz cx="12192000" cy="6858000"/>
  <p:notesSz cx="6858000" cy="9144000"/>
  <p:embeddedFontLst>
    <p:embeddedFont>
      <p:font typeface="Proxima Nova Black" panose="020B0604020202020204" charset="0"/>
      <p:bold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Open Sans" panose="020B060402020202020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9510" autoAdjust="0"/>
  </p:normalViewPr>
  <p:slideViewPr>
    <p:cSldViewPr snapToGrid="0">
      <p:cViewPr varScale="1">
        <p:scale>
          <a:sx n="75" d="100"/>
          <a:sy n="75" d="100"/>
        </p:scale>
        <p:origin x="-54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7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383BF-E569-494D-88EE-CE171366D97C}" type="datetimeFigureOut">
              <a:rPr lang="uk-UA" smtClean="0"/>
              <a:t>25.06.2019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98286-6875-465F-B013-9B7C2E5332A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3101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41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43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45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everywhere, where brute force is needed, it is done through iterators. This includes not only strings, arrays, but also a function call with the spread f operator (...args), and much more.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arrays, the "iterated" objects may not have a length. As we will see later, iterators make it possible to make any objects iterated.</a:t>
            </a:r>
          </a:p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46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iteration functionality (the </a:t>
            </a:r>
            <a:r>
              <a:rPr lang="en-US" smtClean="0"/>
              <a:t>next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method) is provided by the object itself, then you can return </a:t>
            </a:r>
            <a:r>
              <a:rPr lang="en-US" smtClean="0"/>
              <a:t>this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an iterator: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case, everything works, but for greater flexibility and clarity of the code, it is recommended to allocate an iterator into a separate object with its own state and code.</a:t>
            </a:r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98286-6875-465F-B013-9B7C2E5332A6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395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TO</a:t>
            </a:r>
            <a:r>
              <a:rPr lang="uk-UA" dirty="0" smtClean="0"/>
              <a:t> </a:t>
            </a:r>
            <a:r>
              <a:rPr lang="en-US" dirty="0" smtClean="0"/>
              <a:t>BE</a:t>
            </a:r>
            <a:r>
              <a:rPr lang="uk-UA" dirty="0" smtClean="0"/>
              <a:t> </a:t>
            </a:r>
            <a:r>
              <a:rPr lang="en-US" dirty="0" smtClean="0"/>
              <a:t>CAPI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CLICK TO EDIT THE TITLE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</a:t>
            </a:r>
            <a:r>
              <a:rPr lang="uk-UA" dirty="0" smtClean="0"/>
              <a:t> С</a:t>
            </a:r>
            <a:r>
              <a:rPr lang="en-US" dirty="0" smtClean="0"/>
              <a:t>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TO</a:t>
            </a:r>
            <a:r>
              <a:rPr lang="uk-UA" dirty="0" smtClean="0"/>
              <a:t> </a:t>
            </a:r>
            <a:r>
              <a:rPr lang="en-US" dirty="0" smtClean="0"/>
              <a:t>BE</a:t>
            </a:r>
            <a:r>
              <a:rPr lang="uk-UA" dirty="0" smtClean="0"/>
              <a:t> </a:t>
            </a:r>
            <a:r>
              <a:rPr lang="en-US" dirty="0" smtClean="0"/>
              <a:t>CAPI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TALIZED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smtClean="0"/>
              <a:t>by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CLICK TO EDIT THE TITLE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</a:t>
            </a:r>
            <a:r>
              <a:rPr lang="uk-UA" dirty="0" smtClean="0"/>
              <a:t> С</a:t>
            </a:r>
            <a:r>
              <a:rPr lang="en-US" dirty="0" smtClean="0"/>
              <a:t>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BE CAPITA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 smtClean="0"/>
              <a:t>LIZED</a:t>
            </a:r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</a:t>
            </a:r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 smtClean="0"/>
              <a:t>TITLE TO BE CAPITALIZED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 smtClean="0"/>
              <a:t>Click to edit the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iterator" TargetMode="External"/><Relationship Id="rId2" Type="http://schemas.openxmlformats.org/officeDocument/2006/relationships/hyperlink" Target="https://learn.javascript.ru/set-ma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0" smtClean="0">
                <a:latin typeface="Proxima Nova Black" panose="02000506030000020004" pitchFamily="2" charset="0"/>
              </a:rPr>
              <a:t>JAVASCRIPT</a:t>
            </a:r>
            <a:br>
              <a:rPr lang="en-US" sz="14000" smtClean="0">
                <a:latin typeface="Proxima Nova Black" panose="02000506030000020004" pitchFamily="2" charset="0"/>
              </a:rPr>
            </a:br>
            <a:r>
              <a:rPr lang="en-US" sz="14000" smtClean="0">
                <a:latin typeface="Proxima Nova Black" panose="02000506030000020004" pitchFamily="2" charset="0"/>
              </a:rPr>
              <a:t>BUILT-IN</a:t>
            </a:r>
            <a:br>
              <a:rPr lang="en-US" sz="14000" smtClean="0">
                <a:latin typeface="Proxima Nova Black" panose="02000506030000020004" pitchFamily="2" charset="0"/>
              </a:rPr>
            </a:br>
            <a:r>
              <a:rPr lang="en-US" sz="14000" smtClean="0">
                <a:latin typeface="Proxima Nova Black" panose="02000506030000020004" pitchFamily="2" charset="0"/>
              </a:rPr>
              <a:t>COLLECTIONS</a:t>
            </a:r>
            <a:endParaRPr lang="en-US" sz="14000">
              <a:latin typeface="Proxima Nova Black" panose="02000506030000020004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By Davyd Manzhula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EXAMPLES OF ITERABLE OBJECTS</a:t>
            </a:r>
            <a:endParaRPr lang="en-US" b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638300"/>
            <a:ext cx="10820400" cy="4762500"/>
          </a:xfrm>
        </p:spPr>
        <p:txBody>
          <a:bodyPr/>
          <a:lstStyle/>
          <a:p>
            <a:r>
              <a:rPr lang="en-US" sz="2400">
                <a:latin typeface="Consolas" panose="020B0609020204030204" pitchFamily="49" charset="0"/>
              </a:rPr>
              <a:t>let arr = [1, 2, 3];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array - example of iterable </a:t>
            </a:r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object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>
                <a:latin typeface="Consolas" panose="020B0609020204030204" pitchFamily="49" charset="0"/>
              </a:rPr>
              <a:t>for (let value of arr) {</a:t>
            </a:r>
          </a:p>
          <a:p>
            <a:r>
              <a:rPr lang="en-US" sz="2400">
                <a:latin typeface="Consolas" panose="020B0609020204030204" pitchFamily="49" charset="0"/>
              </a:rPr>
              <a:t>    console.log(value);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1, then 2, then 3</a:t>
            </a:r>
          </a:p>
          <a:p>
            <a:r>
              <a:rPr lang="en-US" sz="2400" smtClean="0">
                <a:latin typeface="Consolas" panose="020B0609020204030204" pitchFamily="49" charset="0"/>
              </a:rPr>
              <a:t>}</a:t>
            </a:r>
          </a:p>
          <a:p>
            <a:r>
              <a:rPr lang="en-US" sz="2400">
                <a:latin typeface="Consolas" panose="020B0609020204030204" pitchFamily="49" charset="0"/>
              </a:rPr>
              <a:t/>
            </a:r>
            <a:br>
              <a:rPr lang="en-US" sz="2400">
                <a:latin typeface="Consolas" panose="020B0609020204030204" pitchFamily="49" charset="0"/>
              </a:rPr>
            </a:br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String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is iterable too.</a:t>
            </a:r>
          </a:p>
          <a:p>
            <a:r>
              <a:rPr lang="en-US" sz="2400">
                <a:latin typeface="Consolas" panose="020B0609020204030204" pitchFamily="49" charset="0"/>
              </a:rPr>
              <a:t>for (let char of "Hello") {</a:t>
            </a:r>
          </a:p>
          <a:p>
            <a:r>
              <a:rPr lang="en-US" sz="2400">
                <a:latin typeface="Consolas" panose="020B0609020204030204" pitchFamily="49" charset="0"/>
              </a:rPr>
              <a:t>    console.log(char);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// Letter by letter: H, e, l, l, o</a:t>
            </a:r>
          </a:p>
          <a:p>
            <a:r>
              <a:rPr lang="en-US" sz="24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0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a411d\Desktop\images\rotate_effect-sheet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4098" y="-3324109"/>
            <a:ext cx="13512798" cy="1353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da411d\Desktop\images\ray-sheet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1" y="-1231900"/>
            <a:ext cx="9347200" cy="93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algn="ctr"/>
            <a:r>
              <a:rPr lang="en-US" b="1" smtClean="0"/>
              <a:t>HOW TO CREATE </a:t>
            </a:r>
            <a:r>
              <a:rPr lang="uk-UA" b="1" smtClean="0"/>
              <a:t/>
            </a:r>
            <a:br>
              <a:rPr lang="uk-UA" b="1" smtClean="0"/>
            </a:br>
            <a:r>
              <a:rPr lang="en-US" b="1" smtClean="0"/>
              <a:t>OWN ITERATOR </a:t>
            </a:r>
            <a:r>
              <a:rPr lang="uk-UA" b="1" smtClean="0"/>
              <a:t/>
            </a:r>
            <a:br>
              <a:rPr lang="uk-UA" b="1" smtClean="0"/>
            </a:br>
            <a:r>
              <a:rPr lang="en-US" b="1" smtClean="0"/>
              <a:t>WITHOUT REGISTRATION </a:t>
            </a:r>
            <a:r>
              <a:rPr lang="uk-UA" b="1" smtClean="0"/>
              <a:t/>
            </a:r>
            <a:br>
              <a:rPr lang="uk-UA" b="1" smtClean="0"/>
            </a:br>
            <a:r>
              <a:rPr lang="en-US" b="1" smtClean="0"/>
              <a:t>AND SMS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1171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180341" y="153852"/>
            <a:ext cx="5567316" cy="65390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700" b="1">
                <a:latin typeface="Consolas" panose="020B0609020204030204" pitchFamily="49" charset="0"/>
              </a:rPr>
              <a:t>class</a:t>
            </a:r>
            <a:r>
              <a:rPr lang="en-US" sz="1700">
                <a:latin typeface="Consolas" panose="020B0609020204030204" pitchFamily="49" charset="0"/>
              </a:rPr>
              <a:t> RangeIterator {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</a:t>
            </a:r>
            <a:r>
              <a:rPr lang="en-US" sz="1700" b="1">
                <a:latin typeface="Consolas" panose="020B0609020204030204" pitchFamily="49" charset="0"/>
              </a:rPr>
              <a:t>constructor</a:t>
            </a:r>
            <a:r>
              <a:rPr lang="en-US" sz="1700">
                <a:latin typeface="Consolas" panose="020B0609020204030204" pitchFamily="49" charset="0"/>
              </a:rPr>
              <a:t>(from, to) {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b="1">
                <a:latin typeface="Consolas" panose="020B0609020204030204" pitchFamily="49" charset="0"/>
              </a:rPr>
              <a:t>this</a:t>
            </a:r>
            <a:r>
              <a:rPr lang="en-US" sz="1700">
                <a:latin typeface="Consolas" panose="020B0609020204030204" pitchFamily="49" charset="0"/>
              </a:rPr>
              <a:t>._from = from;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b="1">
                <a:latin typeface="Consolas" panose="020B0609020204030204" pitchFamily="49" charset="0"/>
              </a:rPr>
              <a:t>this</a:t>
            </a:r>
            <a:r>
              <a:rPr lang="en-US" sz="1700">
                <a:latin typeface="Consolas" panose="020B0609020204030204" pitchFamily="49" charset="0"/>
              </a:rPr>
              <a:t>._to = to;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[Symbol.iterator] = () =&gt; {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b="1">
                <a:latin typeface="Consolas" panose="020B0609020204030204" pitchFamily="49" charset="0"/>
              </a:rPr>
              <a:t>let</a:t>
            </a:r>
            <a:r>
              <a:rPr lang="en-US" sz="1700">
                <a:latin typeface="Consolas" panose="020B0609020204030204" pitchFamily="49" charset="0"/>
              </a:rPr>
              <a:t> current = this._from;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b="1">
                <a:latin typeface="Consolas" panose="020B0609020204030204" pitchFamily="49" charset="0"/>
              </a:rPr>
              <a:t>let</a:t>
            </a:r>
            <a:r>
              <a:rPr lang="en-US" sz="1700">
                <a:latin typeface="Consolas" panose="020B0609020204030204" pitchFamily="49" charset="0"/>
              </a:rPr>
              <a:t> to = this._to</a:t>
            </a:r>
            <a:r>
              <a:rPr lang="en-US" sz="1700" smtClean="0">
                <a:latin typeface="Consolas" panose="020B0609020204030204" pitchFamily="49" charset="0"/>
              </a:rPr>
              <a:t>;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b="1">
                <a:latin typeface="Consolas" panose="020B0609020204030204" pitchFamily="49" charset="0"/>
              </a:rPr>
              <a:t>return</a:t>
            </a:r>
            <a:r>
              <a:rPr lang="en-US" sz="1700">
                <a:latin typeface="Consolas" panose="020B060902020403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next: () =&gt; {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</a:t>
            </a:r>
            <a:r>
              <a:rPr lang="en-US" sz="1700" b="1">
                <a:latin typeface="Consolas" panose="020B0609020204030204" pitchFamily="49" charset="0"/>
              </a:rPr>
              <a:t>if</a:t>
            </a:r>
            <a:r>
              <a:rPr lang="en-US" sz="1700">
                <a:latin typeface="Consolas" panose="020B0609020204030204" pitchFamily="49" charset="0"/>
              </a:rPr>
              <a:t>(current &lt;= to) {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    </a:t>
            </a:r>
            <a:r>
              <a:rPr lang="en-US" sz="1700" b="1">
                <a:latin typeface="Consolas" panose="020B0609020204030204" pitchFamily="49" charset="0"/>
              </a:rPr>
              <a:t>return</a:t>
            </a:r>
            <a:r>
              <a:rPr lang="en-US" sz="1700">
                <a:latin typeface="Consolas" panose="020B0609020204030204" pitchFamily="49" charset="0"/>
              </a:rPr>
              <a:t> </a:t>
            </a:r>
            <a:r>
              <a:rPr lang="en-US" sz="1700" smtClean="0">
                <a:latin typeface="Consolas" panose="020B0609020204030204" pitchFamily="49" charset="0"/>
              </a:rPr>
              <a:t>({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        done: false,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        value: current++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    });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}</a:t>
            </a:r>
            <a:r>
              <a:rPr lang="en-US" sz="1700" b="1" smtClean="0">
                <a:latin typeface="Consolas" panose="020B0609020204030204" pitchFamily="49" charset="0"/>
              </a:rPr>
              <a:t>else</a:t>
            </a:r>
            <a:r>
              <a:rPr lang="en-US" sz="1700" smtClean="0">
                <a:latin typeface="Consolas" panose="020B0609020204030204" pitchFamily="49" charset="0"/>
              </a:rPr>
              <a:t>{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    return </a:t>
            </a:r>
            <a:r>
              <a:rPr lang="en-US" sz="1700" smtClean="0">
                <a:latin typeface="Consolas" panose="020B0609020204030204" pitchFamily="49" charset="0"/>
              </a:rPr>
              <a:t>({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        done: true,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    });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   }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}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}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700" smtClean="0">
                <a:latin typeface="Consolas" panose="020B0609020204030204" pitchFamily="49" charset="0"/>
              </a:rPr>
              <a:t>}</a:t>
            </a:r>
            <a:endParaRPr lang="en-US" sz="1700">
              <a:latin typeface="Consolas" panose="020B06090202040302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248400" y="1605185"/>
            <a:ext cx="5943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b="1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let</a:t>
            </a:r>
            <a:r>
              <a:rPr lang="en-US" sz="22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range = </a:t>
            </a:r>
            <a:r>
              <a:rPr lang="en-US" sz="2200" b="1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en-US" sz="22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RangeIterator(1, 10);</a:t>
            </a:r>
          </a:p>
          <a:p>
            <a:pPr lvl="0"/>
            <a:r>
              <a:rPr lang="en-US" sz="2200" b="1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en-US" sz="22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sz="2200" b="1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let</a:t>
            </a:r>
            <a:r>
              <a:rPr lang="en-US" sz="22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num </a:t>
            </a:r>
            <a:r>
              <a:rPr lang="en-US" sz="2200" b="1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n-US" sz="22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range) {</a:t>
            </a:r>
          </a:p>
          <a:p>
            <a:pPr lvl="0"/>
            <a:r>
              <a:rPr lang="en-US" sz="22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    console.log(num);</a:t>
            </a:r>
          </a:p>
          <a:p>
            <a:pPr lvl="0"/>
            <a:r>
              <a:rPr lang="en-US" sz="22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91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180341" y="153852"/>
            <a:ext cx="5567316" cy="65390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700" b="1">
                <a:latin typeface="Consolas" panose="020B0609020204030204" pitchFamily="49" charset="0"/>
              </a:rPr>
              <a:t>class</a:t>
            </a:r>
            <a:r>
              <a:rPr lang="en-US" sz="1700">
                <a:latin typeface="Consolas" panose="020B0609020204030204" pitchFamily="49" charset="0"/>
              </a:rPr>
              <a:t> RangeIterator {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</a:t>
            </a:r>
            <a:r>
              <a:rPr lang="en-US" sz="1700" b="1">
                <a:latin typeface="Consolas" panose="020B0609020204030204" pitchFamily="49" charset="0"/>
              </a:rPr>
              <a:t>constructor</a:t>
            </a:r>
            <a:r>
              <a:rPr lang="en-US" sz="1700">
                <a:latin typeface="Consolas" panose="020B0609020204030204" pitchFamily="49" charset="0"/>
              </a:rPr>
              <a:t>(from, to) {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b="1">
                <a:latin typeface="Consolas" panose="020B0609020204030204" pitchFamily="49" charset="0"/>
              </a:rPr>
              <a:t>this</a:t>
            </a:r>
            <a:r>
              <a:rPr lang="en-US" sz="1700">
                <a:latin typeface="Consolas" panose="020B0609020204030204" pitchFamily="49" charset="0"/>
              </a:rPr>
              <a:t>._from = from;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b="1">
                <a:latin typeface="Consolas" panose="020B0609020204030204" pitchFamily="49" charset="0"/>
              </a:rPr>
              <a:t>this</a:t>
            </a:r>
            <a:r>
              <a:rPr lang="en-US" sz="1700">
                <a:latin typeface="Consolas" panose="020B0609020204030204" pitchFamily="49" charset="0"/>
              </a:rPr>
              <a:t>._to = to;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[Symbol.iterator] = () =&gt; </a:t>
            </a:r>
            <a:r>
              <a:rPr lang="en-US" sz="1700" smtClean="0">
                <a:latin typeface="Consolas" panose="020B0609020204030204" pitchFamily="49" charset="0"/>
              </a:rPr>
              <a:t>{</a:t>
            </a:r>
            <a:endParaRPr lang="uk-UA" sz="1700" smtClean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uk-UA" sz="1700">
                <a:latin typeface="Consolas" panose="020B0609020204030204" pitchFamily="49" charset="0"/>
              </a:rPr>
              <a:t> </a:t>
            </a:r>
            <a:r>
              <a:rPr lang="uk-UA" sz="1700" smtClean="0">
                <a:latin typeface="Consolas" panose="020B0609020204030204" pitchFamily="49" charset="0"/>
              </a:rPr>
              <a:t>       </a:t>
            </a:r>
            <a:r>
              <a:rPr lang="en-US" sz="1700" b="1" smtClean="0">
                <a:latin typeface="Consolas" panose="020B0609020204030204" pitchFamily="49" charset="0"/>
              </a:rPr>
              <a:t>return this</a:t>
            </a:r>
            <a:r>
              <a:rPr lang="en-US" sz="1700" smtClean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</a:t>
            </a:r>
            <a:r>
              <a:rPr lang="en-US" sz="1700" smtClean="0">
                <a:latin typeface="Consolas" panose="020B0609020204030204" pitchFamily="49" charset="0"/>
              </a:rPr>
              <a:t>   }</a:t>
            </a:r>
          </a:p>
          <a:p>
            <a:pPr>
              <a:spcBef>
                <a:spcPts val="0"/>
              </a:spcBef>
            </a:pP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 smtClean="0">
                <a:latin typeface="Consolas" panose="020B0609020204030204" pitchFamily="49" charset="0"/>
              </a:rPr>
              <a:t>    next(){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b="1">
                <a:latin typeface="Consolas" panose="020B0609020204030204" pitchFamily="49" charset="0"/>
              </a:rPr>
              <a:t>let</a:t>
            </a:r>
            <a:r>
              <a:rPr lang="en-US" sz="1700">
                <a:latin typeface="Consolas" panose="020B0609020204030204" pitchFamily="49" charset="0"/>
              </a:rPr>
              <a:t> current </a:t>
            </a:r>
            <a:r>
              <a:rPr lang="en-US" sz="1700" smtClean="0">
                <a:latin typeface="Consolas" panose="020B0609020204030204" pitchFamily="49" charset="0"/>
              </a:rPr>
              <a:t>=;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b="1">
                <a:latin typeface="Consolas" panose="020B0609020204030204" pitchFamily="49" charset="0"/>
              </a:rPr>
              <a:t>let</a:t>
            </a:r>
            <a:r>
              <a:rPr lang="en-US" sz="1700">
                <a:latin typeface="Consolas" panose="020B0609020204030204" pitchFamily="49" charset="0"/>
              </a:rPr>
              <a:t> to = this._to</a:t>
            </a:r>
            <a:r>
              <a:rPr lang="en-US" sz="1700" smtClean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700" b="1" smtClean="0">
                <a:latin typeface="Consolas" panose="020B0609020204030204" pitchFamily="49" charset="0"/>
              </a:rPr>
              <a:t>        if</a:t>
            </a:r>
            <a:r>
              <a:rPr lang="en-US" sz="1700" smtClean="0">
                <a:latin typeface="Consolas" panose="020B0609020204030204" pitchFamily="49" charset="0"/>
              </a:rPr>
              <a:t>(current </a:t>
            </a:r>
            <a:r>
              <a:rPr lang="en-US" sz="1700">
                <a:latin typeface="Consolas" panose="020B0609020204030204" pitchFamily="49" charset="0"/>
              </a:rPr>
              <a:t>&lt;= to) {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</a:t>
            </a:r>
            <a:r>
              <a:rPr lang="en-US" sz="1700" smtClean="0">
                <a:latin typeface="Consolas" panose="020B0609020204030204" pitchFamily="49" charset="0"/>
              </a:rPr>
              <a:t>     </a:t>
            </a:r>
            <a:r>
              <a:rPr lang="en-US" sz="1700" b="1">
                <a:latin typeface="Consolas" panose="020B0609020204030204" pitchFamily="49" charset="0"/>
              </a:rPr>
              <a:t>return</a:t>
            </a:r>
            <a:r>
              <a:rPr lang="en-US" sz="1700">
                <a:latin typeface="Consolas" panose="020B0609020204030204" pitchFamily="49" charset="0"/>
              </a:rPr>
              <a:t> </a:t>
            </a:r>
            <a:r>
              <a:rPr lang="en-US" sz="1700" smtClean="0">
                <a:latin typeface="Consolas" panose="020B0609020204030204" pitchFamily="49" charset="0"/>
              </a:rPr>
              <a:t>({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  </a:t>
            </a:r>
            <a:r>
              <a:rPr lang="en-US" sz="1700" smtClean="0">
                <a:latin typeface="Consolas" panose="020B0609020204030204" pitchFamily="49" charset="0"/>
              </a:rPr>
              <a:t>   </a:t>
            </a:r>
            <a:r>
              <a:rPr lang="en-US" sz="1700">
                <a:latin typeface="Consolas" panose="020B0609020204030204" pitchFamily="49" charset="0"/>
              </a:rPr>
              <a:t>done: false,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  </a:t>
            </a:r>
            <a:r>
              <a:rPr lang="en-US" sz="1700" smtClean="0">
                <a:latin typeface="Consolas" panose="020B0609020204030204" pitchFamily="49" charset="0"/>
              </a:rPr>
              <a:t>     </a:t>
            </a:r>
            <a:r>
              <a:rPr lang="en-US" sz="1700">
                <a:latin typeface="Consolas" panose="020B0609020204030204" pitchFamily="49" charset="0"/>
              </a:rPr>
              <a:t>value: current++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smtClean="0">
                <a:latin typeface="Consolas" panose="020B0609020204030204" pitchFamily="49" charset="0"/>
              </a:rPr>
              <a:t>    </a:t>
            </a:r>
            <a:r>
              <a:rPr lang="en-US" sz="1700">
                <a:latin typeface="Consolas" panose="020B060902020403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</a:t>
            </a:r>
            <a:r>
              <a:rPr lang="en-US" sz="1700" smtClean="0">
                <a:latin typeface="Consolas" panose="020B0609020204030204" pitchFamily="49" charset="0"/>
              </a:rPr>
              <a:t> </a:t>
            </a:r>
            <a:r>
              <a:rPr lang="en-US" sz="1700">
                <a:latin typeface="Consolas" panose="020B0609020204030204" pitchFamily="49" charset="0"/>
              </a:rPr>
              <a:t>}</a:t>
            </a:r>
            <a:r>
              <a:rPr lang="en-US" sz="1700" b="1" smtClean="0">
                <a:latin typeface="Consolas" panose="020B0609020204030204" pitchFamily="49" charset="0"/>
              </a:rPr>
              <a:t>else</a:t>
            </a:r>
            <a:r>
              <a:rPr lang="en-US" sz="1700" smtClean="0">
                <a:latin typeface="Consolas" panose="020B0609020204030204" pitchFamily="49" charset="0"/>
              </a:rPr>
              <a:t>{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</a:t>
            </a:r>
            <a:r>
              <a:rPr lang="en-US" sz="1700" smtClean="0">
                <a:latin typeface="Consolas" panose="020B0609020204030204" pitchFamily="49" charset="0"/>
              </a:rPr>
              <a:t>     </a:t>
            </a:r>
            <a:r>
              <a:rPr lang="en-US" sz="1700">
                <a:latin typeface="Consolas" panose="020B0609020204030204" pitchFamily="49" charset="0"/>
              </a:rPr>
              <a:t>return </a:t>
            </a:r>
            <a:r>
              <a:rPr lang="en-US" sz="1700" smtClean="0">
                <a:latin typeface="Consolas" panose="020B0609020204030204" pitchFamily="49" charset="0"/>
              </a:rPr>
              <a:t>({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smtClean="0">
                <a:latin typeface="Consolas" panose="020B0609020204030204" pitchFamily="49" charset="0"/>
              </a:rPr>
              <a:t>        </a:t>
            </a:r>
            <a:r>
              <a:rPr lang="en-US" sz="1700">
                <a:latin typeface="Consolas" panose="020B0609020204030204" pitchFamily="49" charset="0"/>
              </a:rPr>
              <a:t>done: true,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 </a:t>
            </a:r>
            <a:r>
              <a:rPr lang="en-US" sz="1700" smtClean="0">
                <a:latin typeface="Consolas" panose="020B0609020204030204" pitchFamily="49" charset="0"/>
              </a:rPr>
              <a:t>   </a:t>
            </a:r>
            <a:r>
              <a:rPr lang="en-US" sz="1700">
                <a:latin typeface="Consolas" panose="020B0609020204030204" pitchFamily="49" charset="0"/>
              </a:rPr>
              <a:t>});</a:t>
            </a:r>
          </a:p>
          <a:p>
            <a:pPr>
              <a:spcBef>
                <a:spcPts val="0"/>
              </a:spcBef>
            </a:pPr>
            <a:r>
              <a:rPr lang="en-US" sz="1700">
                <a:latin typeface="Consolas" panose="020B0609020204030204" pitchFamily="49" charset="0"/>
              </a:rPr>
              <a:t>        </a:t>
            </a:r>
            <a:r>
              <a:rPr lang="en-US" sz="1700" smtClean="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r>
              <a:rPr lang="en-US" sz="1700" smtClean="0">
                <a:latin typeface="Consolas" panose="020B0609020204030204" pitchFamily="49" charset="0"/>
              </a:rPr>
              <a:t>    }</a:t>
            </a:r>
            <a:endParaRPr lang="en-US" sz="17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700" smtClean="0">
                <a:latin typeface="Consolas" panose="020B0609020204030204" pitchFamily="49" charset="0"/>
              </a:rPr>
              <a:t>}</a:t>
            </a:r>
            <a:endParaRPr lang="en-US" sz="17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8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180340" y="153852"/>
            <a:ext cx="6576059" cy="653904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b="1" smtClean="0">
                <a:latin typeface="Consolas" panose="020B0609020204030204" pitchFamily="49" charset="0"/>
              </a:rPr>
              <a:t>class </a:t>
            </a:r>
            <a:r>
              <a:rPr lang="en-US" sz="1800" smtClean="0">
                <a:latin typeface="Consolas" panose="020B0609020204030204" pitchFamily="49" charset="0"/>
              </a:rPr>
              <a:t>RandomIterator </a:t>
            </a:r>
            <a:r>
              <a:rPr lang="en-US" sz="1800"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smtClean="0">
                <a:latin typeface="Consolas" panose="020B0609020204030204" pitchFamily="49" charset="0"/>
              </a:rPr>
              <a:t>   </a:t>
            </a:r>
            <a:r>
              <a:rPr lang="en-US" sz="1800" b="1" smtClean="0">
                <a:latin typeface="Consolas" panose="020B0609020204030204" pitchFamily="49" charset="0"/>
              </a:rPr>
              <a:t>constructor </a:t>
            </a:r>
            <a:r>
              <a:rPr lang="en-US" sz="1800" smtClean="0">
                <a:latin typeface="Consolas" panose="020B0609020204030204" pitchFamily="49" charset="0"/>
              </a:rPr>
              <a:t>(</a:t>
            </a:r>
            <a:r>
              <a:rPr lang="en-US" sz="1800">
                <a:latin typeface="Consolas" panose="020B0609020204030204" pitchFamily="49" charset="0"/>
              </a:rPr>
              <a:t>from, to) {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this._from = from;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this._to = to;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​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[Symbol.iterator] = () =&gt; {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</a:t>
            </a:r>
            <a:r>
              <a:rPr lang="en-US" sz="1800" b="1">
                <a:latin typeface="Consolas" panose="020B0609020204030204" pitchFamily="49" charset="0"/>
              </a:rPr>
              <a:t>let</a:t>
            </a:r>
            <a:r>
              <a:rPr lang="en-US" sz="1800">
                <a:latin typeface="Consolas" panose="020B0609020204030204" pitchFamily="49" charset="0"/>
              </a:rPr>
              <a:t> from = this._from;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</a:t>
            </a:r>
            <a:r>
              <a:rPr lang="en-US" sz="1800" b="1">
                <a:latin typeface="Consolas" panose="020B0609020204030204" pitchFamily="49" charset="0"/>
              </a:rPr>
              <a:t>let</a:t>
            </a:r>
            <a:r>
              <a:rPr lang="en-US" sz="1800">
                <a:latin typeface="Consolas" panose="020B0609020204030204" pitchFamily="49" charset="0"/>
              </a:rPr>
              <a:t> to = this._to</a:t>
            </a:r>
            <a:r>
              <a:rPr lang="en-US" sz="1800" smtClean="0">
                <a:latin typeface="Consolas" panose="020B0609020204030204" pitchFamily="49" charset="0"/>
              </a:rPr>
              <a:t>;</a:t>
            </a:r>
            <a:endParaRPr lang="en-US" sz="1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</a:t>
            </a:r>
            <a:r>
              <a:rPr lang="en-US" sz="1800" b="1">
                <a:latin typeface="Consolas" panose="020B0609020204030204" pitchFamily="49" charset="0"/>
              </a:rPr>
              <a:t>return</a:t>
            </a:r>
            <a:r>
              <a:rPr lang="en-US" sz="1800">
                <a:latin typeface="Consolas" panose="020B060902020403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    next: () =&gt; ( {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        done: false,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        value: </a:t>
            </a:r>
            <a:r>
              <a:rPr lang="en-US" sz="1800" i="1">
                <a:latin typeface="Consolas" panose="020B0609020204030204" pitchFamily="49" charset="0"/>
              </a:rPr>
              <a:t>rand</a:t>
            </a:r>
            <a:r>
              <a:rPr lang="en-US" sz="1800">
                <a:latin typeface="Consolas" panose="020B0609020204030204" pitchFamily="49" charset="0"/>
              </a:rPr>
              <a:t>(from, to),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    }),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    }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ts val="0"/>
              </a:spcBef>
            </a:pPr>
            <a:r>
              <a:rPr lang="en-US" sz="1800" smtClean="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endParaRPr lang="en-US" sz="1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800" smtClean="0">
                <a:latin typeface="Consolas" panose="020B0609020204030204" pitchFamily="49" charset="0"/>
              </a:rPr>
              <a:t>​</a:t>
            </a:r>
            <a:r>
              <a:rPr lang="en-US" sz="1800" b="1" smtClean="0">
                <a:latin typeface="Consolas" panose="020B0609020204030204" pitchFamily="49" charset="0"/>
              </a:rPr>
              <a:t>let</a:t>
            </a:r>
            <a:r>
              <a:rPr lang="en-US" sz="1800" smtClean="0">
                <a:latin typeface="Consolas" panose="020B0609020204030204" pitchFamily="49" charset="0"/>
              </a:rPr>
              <a:t> </a:t>
            </a:r>
            <a:r>
              <a:rPr lang="en-US" sz="1800">
                <a:latin typeface="Consolas" panose="020B0609020204030204" pitchFamily="49" charset="0"/>
              </a:rPr>
              <a:t>randomizer = new RandomIterator(1, 100);</a:t>
            </a:r>
          </a:p>
          <a:p>
            <a:pPr>
              <a:spcBef>
                <a:spcPts val="0"/>
              </a:spcBef>
            </a:pPr>
            <a:r>
              <a:rPr lang="en-US" sz="1800" b="1" smtClean="0">
                <a:latin typeface="Consolas" panose="020B0609020204030204" pitchFamily="49" charset="0"/>
              </a:rPr>
              <a:t>for</a:t>
            </a:r>
            <a:r>
              <a:rPr lang="en-US" sz="1800" smtClean="0">
                <a:latin typeface="Consolas" panose="020B0609020204030204" pitchFamily="49" charset="0"/>
              </a:rPr>
              <a:t> </a:t>
            </a:r>
            <a:r>
              <a:rPr lang="en-US" sz="1800">
                <a:latin typeface="Consolas" panose="020B0609020204030204" pitchFamily="49" charset="0"/>
              </a:rPr>
              <a:t>(</a:t>
            </a:r>
            <a:r>
              <a:rPr lang="en-US" sz="1800" b="1">
                <a:latin typeface="Consolas" panose="020B0609020204030204" pitchFamily="49" charset="0"/>
              </a:rPr>
              <a:t>let</a:t>
            </a:r>
            <a:r>
              <a:rPr lang="en-US" sz="1800">
                <a:latin typeface="Consolas" panose="020B0609020204030204" pitchFamily="49" charset="0"/>
              </a:rPr>
              <a:t> num </a:t>
            </a:r>
            <a:r>
              <a:rPr lang="en-US" sz="1800" b="1">
                <a:latin typeface="Consolas" panose="020B0609020204030204" pitchFamily="49" charset="0"/>
              </a:rPr>
              <a:t>of</a:t>
            </a:r>
            <a:r>
              <a:rPr lang="en-US" sz="1800">
                <a:latin typeface="Consolas" panose="020B0609020204030204" pitchFamily="49" charset="0"/>
              </a:rPr>
              <a:t> randomizer) {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</a:t>
            </a:r>
            <a:r>
              <a:rPr lang="en-US" sz="1800" smtClean="0">
                <a:latin typeface="Consolas" panose="020B0609020204030204" pitchFamily="49" charset="0"/>
              </a:rPr>
              <a:t>  </a:t>
            </a:r>
            <a:r>
              <a:rPr lang="en-US" sz="1800">
                <a:latin typeface="Consolas" panose="020B0609020204030204" pitchFamily="49" charset="0"/>
              </a:rPr>
              <a:t>console.log(num);</a:t>
            </a:r>
          </a:p>
          <a:p>
            <a:pPr>
              <a:spcBef>
                <a:spcPts val="0"/>
              </a:spcBef>
            </a:pPr>
            <a:r>
              <a:rPr lang="en-US" sz="1800">
                <a:latin typeface="Consolas" panose="020B0609020204030204" pitchFamily="49" charset="0"/>
              </a:rPr>
              <a:t>    </a:t>
            </a:r>
            <a:r>
              <a:rPr lang="en-US" sz="1800" i="1" smtClean="0">
                <a:latin typeface="Consolas" panose="020B0609020204030204" pitchFamily="49" charset="0"/>
              </a:rPr>
              <a:t>await </a:t>
            </a:r>
            <a:r>
              <a:rPr lang="en-US" sz="1800" i="1">
                <a:latin typeface="Consolas" panose="020B0609020204030204" pitchFamily="49" charset="0"/>
              </a:rPr>
              <a:t>sleep(500);</a:t>
            </a:r>
          </a:p>
          <a:p>
            <a:pPr>
              <a:spcBef>
                <a:spcPts val="0"/>
              </a:spcBef>
            </a:pPr>
            <a:r>
              <a:rPr lang="en-US" sz="1800" smtClean="0">
                <a:latin typeface="Consolas" panose="020B0609020204030204" pitchFamily="49" charset="0"/>
              </a:rPr>
              <a:t>}</a:t>
            </a:r>
            <a:endParaRPr lang="en-US" sz="1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15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482600" y="381000"/>
            <a:ext cx="9512300" cy="63119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class</a:t>
            </a:r>
            <a:r>
              <a:rPr lang="en-US" sz="2800">
                <a:latin typeface="Consolas" panose="020B0609020204030204" pitchFamily="49" charset="0"/>
              </a:rPr>
              <a:t> MemoryLeakIterator {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	[Symbol.iterator] = () =&gt; ({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		next: () =&gt; </a:t>
            </a:r>
            <a:r>
              <a:rPr lang="en-US" sz="2800" smtClean="0">
                <a:latin typeface="Consolas" panose="020B0609020204030204" pitchFamily="49" charset="0"/>
              </a:rPr>
              <a:t>({</a:t>
            </a: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			done: false,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			value: 0,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		}),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	});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​</a:t>
            </a:r>
          </a:p>
          <a:p>
            <a:pPr>
              <a:spcBef>
                <a:spcPts val="0"/>
              </a:spcBef>
            </a:pPr>
            <a:r>
              <a:rPr lang="en-US" sz="2800" b="1" smtClean="0">
                <a:latin typeface="Consolas" panose="020B0609020204030204" pitchFamily="49" charset="0"/>
              </a:rPr>
              <a:t>let </a:t>
            </a:r>
            <a:r>
              <a:rPr lang="en-US" sz="2800" smtClean="0">
                <a:latin typeface="Consolas" panose="020B0609020204030204" pitchFamily="49" charset="0"/>
              </a:rPr>
              <a:t>iterator </a:t>
            </a:r>
            <a:r>
              <a:rPr lang="en-US" sz="2800">
                <a:latin typeface="Consolas" panose="020B0609020204030204" pitchFamily="49" charset="0"/>
              </a:rPr>
              <a:t>= </a:t>
            </a:r>
            <a:r>
              <a:rPr lang="en-US" sz="2800" b="1">
                <a:latin typeface="Consolas" panose="020B0609020204030204" pitchFamily="49" charset="0"/>
              </a:rPr>
              <a:t>new</a:t>
            </a:r>
            <a:r>
              <a:rPr lang="en-US" sz="2800">
                <a:latin typeface="Consolas" panose="020B0609020204030204" pitchFamily="49" charset="0"/>
              </a:rPr>
              <a:t> MemoryLeakIterator();</a:t>
            </a: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array = [...iterator];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// or</a:t>
            </a: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array = Array.from(iterator);</a:t>
            </a:r>
          </a:p>
        </p:txBody>
      </p:sp>
    </p:spTree>
    <p:extLst>
      <p:ext uri="{BB962C8B-B14F-4D97-AF65-F5344CB8AC3E}">
        <p14:creationId xmlns:p14="http://schemas.microsoft.com/office/powerpoint/2010/main" val="34971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_SHARED\Без імені 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7" t="10857" r="15727" b="20571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7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BUILT-IN ITERATORS</a:t>
            </a:r>
            <a:endParaRPr lang="en-US" b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638300"/>
            <a:ext cx="10820400" cy="4762500"/>
          </a:xfrm>
        </p:spPr>
        <p:txBody>
          <a:bodyPr/>
          <a:lstStyle/>
          <a:p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str = 'Hello</a:t>
            </a:r>
            <a:r>
              <a:rPr lang="en-US" sz="2800" smtClean="0">
                <a:latin typeface="Consolas" panose="020B0609020204030204" pitchFamily="49" charset="0"/>
              </a:rPr>
              <a:t>';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Equals </a:t>
            </a: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for(let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letter of str</a:t>
            </a: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</a:t>
            </a:r>
            <a:r>
              <a:rPr lang="en-US" sz="2800" smtClean="0">
                <a:latin typeface="Consolas" panose="020B0609020204030204" pitchFamily="49" charset="0"/>
              </a:rPr>
              <a:t>iterator </a:t>
            </a:r>
            <a:r>
              <a:rPr lang="en-US" sz="2800">
                <a:latin typeface="Consolas" panose="020B0609020204030204" pitchFamily="49" charset="0"/>
              </a:rPr>
              <a:t>= str[Symbol.iterator</a:t>
            </a:r>
            <a:r>
              <a:rPr lang="en-US" sz="2800" smtClean="0">
                <a:latin typeface="Consolas" panose="020B0609020204030204" pitchFamily="49" charset="0"/>
              </a:rPr>
              <a:t>]();</a:t>
            </a:r>
            <a:endParaRPr lang="en-US" sz="2800">
              <a:latin typeface="Consolas" panose="020B0609020204030204" pitchFamily="49" charset="0"/>
            </a:endParaRPr>
          </a:p>
          <a:p>
            <a:r>
              <a:rPr lang="en-US" sz="2800">
                <a:latin typeface="Consolas" panose="020B0609020204030204" pitchFamily="49" charset="0"/>
              </a:rPr>
              <a:t>while(true) {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result = iterator.next();</a:t>
            </a:r>
          </a:p>
          <a:p>
            <a:r>
              <a:rPr lang="en-US" sz="2800">
                <a:latin typeface="Consolas" panose="020B0609020204030204" pitchFamily="49" charset="0"/>
              </a:rPr>
              <a:t>	</a:t>
            </a:r>
            <a:r>
              <a:rPr lang="en-US" sz="2800" b="1">
                <a:latin typeface="Consolas" panose="020B0609020204030204" pitchFamily="49" charset="0"/>
              </a:rPr>
              <a:t>if</a:t>
            </a:r>
            <a:r>
              <a:rPr lang="en-US" sz="2800">
                <a:latin typeface="Consolas" panose="020B0609020204030204" pitchFamily="49" charset="0"/>
              </a:rPr>
              <a:t> (result.done) </a:t>
            </a:r>
            <a:r>
              <a:rPr lang="en-US" sz="2800" b="1">
                <a:latin typeface="Consolas" panose="020B0609020204030204" pitchFamily="49" charset="0"/>
              </a:rPr>
              <a:t>break</a:t>
            </a:r>
            <a:r>
              <a:rPr lang="en-US" sz="2800">
                <a:latin typeface="Consolas" panose="020B0609020204030204" pitchFamily="49" charset="0"/>
              </a:rPr>
              <a:t>;</a:t>
            </a:r>
          </a:p>
          <a:p>
            <a:r>
              <a:rPr lang="en-US" sz="2800">
                <a:latin typeface="Consolas" panose="020B0609020204030204" pitchFamily="49" charset="0"/>
              </a:rPr>
              <a:t>	console.log(result.value);</a:t>
            </a:r>
          </a:p>
          <a:p>
            <a:r>
              <a:rPr lang="en-US" sz="28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01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/>
              <a:t>TypedArray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949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698500"/>
            <a:ext cx="10820400" cy="4762500"/>
          </a:xfrm>
        </p:spPr>
        <p:txBody>
          <a:bodyPr/>
          <a:lstStyle/>
          <a:p>
            <a:r>
              <a:rPr lang="en-US" sz="2800">
                <a:latin typeface="Consolas" panose="020B0609020204030204" pitchFamily="49" charset="0"/>
              </a:rPr>
              <a:t>A TypedArray object describes an array-like view of an underlying binary data buffer. </a:t>
            </a:r>
            <a:r>
              <a:rPr lang="en-US" sz="2800" b="1" smtClean="0">
                <a:latin typeface="Consolas" panose="020B0609020204030204" pitchFamily="49" charset="0"/>
              </a:rPr>
              <a:t>There </a:t>
            </a:r>
            <a:r>
              <a:rPr lang="en-US" sz="2800" b="1">
                <a:latin typeface="Consolas" panose="020B0609020204030204" pitchFamily="49" charset="0"/>
              </a:rPr>
              <a:t>is no global property named TypedArray, nor is there a directly visible TypedArray constructor</a:t>
            </a:r>
            <a:r>
              <a:rPr lang="en-US" sz="2800" b="1" smtClean="0">
                <a:latin typeface="Consolas" panose="020B0609020204030204" pitchFamily="49" charset="0"/>
              </a:rPr>
              <a:t>.</a:t>
            </a:r>
            <a:r>
              <a:rPr lang="en-US" sz="2800" smtClean="0">
                <a:latin typeface="Consolas" panose="020B0609020204030204" pitchFamily="49" charset="0"/>
              </a:rPr>
              <a:t>  </a:t>
            </a:r>
            <a:r>
              <a:rPr lang="en-US" sz="2800">
                <a:latin typeface="Consolas" panose="020B0609020204030204" pitchFamily="49" charset="0"/>
              </a:rPr>
              <a:t>Instead, there are a number of different global properties, whose values are typed array constructors for specific element types, listed below.</a:t>
            </a:r>
          </a:p>
        </p:txBody>
      </p:sp>
    </p:spTree>
    <p:extLst>
      <p:ext uri="{BB962C8B-B14F-4D97-AF65-F5344CB8AC3E}">
        <p14:creationId xmlns:p14="http://schemas.microsoft.com/office/powerpoint/2010/main" val="337104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820400" cy="1271790"/>
          </a:xfrm>
        </p:spPr>
        <p:txBody>
          <a:bodyPr/>
          <a:lstStyle/>
          <a:p>
            <a:r>
              <a:rPr lang="en-US" smtClean="0"/>
              <a:t>AGENDA</a:t>
            </a:r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656823" y="2215166"/>
            <a:ext cx="107804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>
                <a:latin typeface="Proxima Nova Black" panose="020B0604020202020204" charset="0"/>
              </a:rPr>
              <a:t>Indexed </a:t>
            </a:r>
            <a:r>
              <a:rPr lang="en-US" sz="3200" smtClean="0">
                <a:latin typeface="Proxima Nova Black" panose="020B0604020202020204" charset="0"/>
              </a:rPr>
              <a:t>collections</a:t>
            </a:r>
            <a:endParaRPr lang="en-US" sz="3200">
              <a:latin typeface="Proxima Nova Black" panose="020B060402020202020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3200">
                <a:latin typeface="Proxima Nova Black" panose="020B0604020202020204" charset="0"/>
              </a:rPr>
              <a:t>Array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3200">
                <a:latin typeface="Proxima Nova Black" panose="020B0604020202020204" charset="0"/>
              </a:rPr>
              <a:t>Iterators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3200">
                <a:latin typeface="Proxima Nova Black" panose="020B0604020202020204" charset="0"/>
              </a:rPr>
              <a:t>Typed Array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>
                <a:latin typeface="Proxima Nova Black" panose="020B0604020202020204" charset="0"/>
              </a:rPr>
              <a:t>Keyed </a:t>
            </a:r>
            <a:r>
              <a:rPr lang="en-US" sz="3200" smtClean="0">
                <a:latin typeface="Proxima Nova Black" panose="020B0604020202020204" charset="0"/>
              </a:rPr>
              <a:t>collections</a:t>
            </a:r>
            <a:endParaRPr lang="en-US" sz="3200">
              <a:latin typeface="Proxima Nova Black" panose="020B060402020202020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3200">
                <a:latin typeface="Proxima Nova Black" panose="020B0604020202020204" charset="0"/>
              </a:rPr>
              <a:t>Map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3200">
                <a:latin typeface="Proxima Nova Black" panose="020B0604020202020204" charset="0"/>
              </a:rPr>
              <a:t>Set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3200">
                <a:latin typeface="Proxima Nova Black" panose="020B0604020202020204" charset="0"/>
              </a:rPr>
              <a:t>WeakMap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3200">
                <a:latin typeface="Proxima Nova Black" panose="020B0604020202020204" charset="0"/>
              </a:rPr>
              <a:t>WeakSet</a:t>
            </a:r>
            <a:endParaRPr lang="en-US" sz="3200" smtClean="0">
              <a:latin typeface="Proxima Nova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8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SYNTAX</a:t>
            </a:r>
            <a:endParaRPr lang="en-US" b="1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638300"/>
            <a:ext cx="10820400" cy="4762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new TypedArray(); // new in ES2017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new TypedArray(length);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new TypedArray(typedArray);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new TypedArray(object);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new TypedArray(buffer [, byteOffset [, length</a:t>
            </a:r>
            <a:r>
              <a:rPr lang="en-US" sz="2800" smtClean="0">
                <a:latin typeface="Consolas" panose="020B0609020204030204" pitchFamily="49" charset="0"/>
              </a:rPr>
              <a:t>]]);</a:t>
            </a:r>
            <a:endParaRPr 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673100"/>
            <a:ext cx="10515600" cy="57277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where </a:t>
            </a:r>
            <a:r>
              <a:rPr lang="en-US" sz="2800">
                <a:latin typeface="Consolas" panose="020B0609020204030204" pitchFamily="49" charset="0"/>
              </a:rPr>
              <a:t>TypedArray() is one of:</a:t>
            </a: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Int8Array();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Uint8Array();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Uint8ClampedArray();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Int16Array();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Uint16Array();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Int32Array();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Uint32Array();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Float32Array();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Float64Array();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BigInt64Array();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BigUint64Array();</a:t>
            </a:r>
          </a:p>
        </p:txBody>
      </p:sp>
    </p:spTree>
    <p:extLst>
      <p:ext uri="{BB962C8B-B14F-4D97-AF65-F5344CB8AC3E}">
        <p14:creationId xmlns:p14="http://schemas.microsoft.com/office/powerpoint/2010/main" val="134263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/>
              <a:t>Map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30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457200" y="469900"/>
            <a:ext cx="11150600" cy="55753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600">
                <a:latin typeface="Consolas" panose="020B0609020204030204" pitchFamily="49" charset="0"/>
              </a:rPr>
              <a:t>Map is a collection of keyed data items, just like an Object. But the main difference is that Map allows keys of any type.</a:t>
            </a:r>
          </a:p>
          <a:p>
            <a:pPr>
              <a:spcBef>
                <a:spcPts val="0"/>
              </a:spcBef>
            </a:pPr>
            <a:endParaRPr lang="en-US" sz="26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600">
                <a:latin typeface="Consolas" panose="020B0609020204030204" pitchFamily="49" charset="0"/>
              </a:rPr>
              <a:t>The main methods are:</a:t>
            </a:r>
          </a:p>
          <a:p>
            <a:pPr>
              <a:spcBef>
                <a:spcPts val="0"/>
              </a:spcBef>
            </a:pPr>
            <a:endParaRPr lang="en-US" sz="26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600" b="1">
                <a:latin typeface="Consolas" panose="020B0609020204030204" pitchFamily="49" charset="0"/>
              </a:rPr>
              <a:t>new Map</a:t>
            </a:r>
            <a:r>
              <a:rPr lang="en-US" sz="2600" b="1">
                <a:latin typeface="Consolas" panose="020B0609020204030204" pitchFamily="49" charset="0"/>
              </a:rPr>
              <a:t>() </a:t>
            </a:r>
            <a:r>
              <a:rPr lang="en-US" sz="2600" smtClean="0">
                <a:latin typeface="Consolas" panose="020B0609020204030204" pitchFamily="49" charset="0"/>
              </a:rPr>
              <a:t>- </a:t>
            </a:r>
            <a:r>
              <a:rPr lang="en-US" sz="2600">
                <a:latin typeface="Consolas" panose="020B0609020204030204" pitchFamily="49" charset="0"/>
              </a:rPr>
              <a:t>creates the map.</a:t>
            </a:r>
          </a:p>
          <a:p>
            <a:pPr>
              <a:spcBef>
                <a:spcPts val="0"/>
              </a:spcBef>
            </a:pPr>
            <a:r>
              <a:rPr lang="en-US" sz="2600" b="1">
                <a:latin typeface="Consolas" panose="020B0609020204030204" pitchFamily="49" charset="0"/>
              </a:rPr>
              <a:t>map.set(key, value</a:t>
            </a:r>
            <a:r>
              <a:rPr lang="en-US" sz="2600" b="1">
                <a:latin typeface="Consolas" panose="020B0609020204030204" pitchFamily="49" charset="0"/>
              </a:rPr>
              <a:t>) </a:t>
            </a:r>
            <a:r>
              <a:rPr lang="en-US" sz="2600" smtClean="0">
                <a:latin typeface="Consolas" panose="020B0609020204030204" pitchFamily="49" charset="0"/>
              </a:rPr>
              <a:t>- </a:t>
            </a:r>
            <a:r>
              <a:rPr lang="en-US" sz="2600">
                <a:latin typeface="Consolas" panose="020B0609020204030204" pitchFamily="49" charset="0"/>
              </a:rPr>
              <a:t>stores the value by the key.</a:t>
            </a:r>
          </a:p>
          <a:p>
            <a:pPr>
              <a:spcBef>
                <a:spcPts val="0"/>
              </a:spcBef>
            </a:pPr>
            <a:r>
              <a:rPr lang="en-US" sz="2600" b="1">
                <a:latin typeface="Consolas" panose="020B0609020204030204" pitchFamily="49" charset="0"/>
              </a:rPr>
              <a:t>map.get(key</a:t>
            </a:r>
            <a:r>
              <a:rPr lang="en-US" sz="2600" b="1">
                <a:latin typeface="Consolas" panose="020B0609020204030204" pitchFamily="49" charset="0"/>
              </a:rPr>
              <a:t>) </a:t>
            </a:r>
            <a:r>
              <a:rPr lang="en-US" sz="2600" smtClean="0">
                <a:latin typeface="Consolas" panose="020B0609020204030204" pitchFamily="49" charset="0"/>
              </a:rPr>
              <a:t>- </a:t>
            </a:r>
            <a:r>
              <a:rPr lang="en-US" sz="2600">
                <a:latin typeface="Consolas" panose="020B0609020204030204" pitchFamily="49" charset="0"/>
              </a:rPr>
              <a:t>returns the value by the key, undefined if key doesn't exist in map.</a:t>
            </a:r>
          </a:p>
          <a:p>
            <a:pPr>
              <a:spcBef>
                <a:spcPts val="0"/>
              </a:spcBef>
            </a:pPr>
            <a:r>
              <a:rPr lang="en-US" sz="2600" b="1">
                <a:latin typeface="Consolas" panose="020B0609020204030204" pitchFamily="49" charset="0"/>
              </a:rPr>
              <a:t>map.has(key</a:t>
            </a:r>
            <a:r>
              <a:rPr lang="en-US" sz="2600" b="1">
                <a:latin typeface="Consolas" panose="020B0609020204030204" pitchFamily="49" charset="0"/>
              </a:rPr>
              <a:t>) </a:t>
            </a:r>
            <a:r>
              <a:rPr lang="en-US" sz="2600" smtClean="0">
                <a:latin typeface="Consolas" panose="020B0609020204030204" pitchFamily="49" charset="0"/>
              </a:rPr>
              <a:t>- </a:t>
            </a:r>
            <a:r>
              <a:rPr lang="en-US" sz="2600">
                <a:latin typeface="Consolas" panose="020B0609020204030204" pitchFamily="49" charset="0"/>
              </a:rPr>
              <a:t>returns true if the key exists, false otherwise.</a:t>
            </a:r>
          </a:p>
          <a:p>
            <a:pPr>
              <a:spcBef>
                <a:spcPts val="0"/>
              </a:spcBef>
            </a:pPr>
            <a:r>
              <a:rPr lang="en-US" sz="2600" b="1">
                <a:latin typeface="Consolas" panose="020B0609020204030204" pitchFamily="49" charset="0"/>
              </a:rPr>
              <a:t>map.delete(key</a:t>
            </a:r>
            <a:r>
              <a:rPr lang="en-US" sz="2600" b="1">
                <a:latin typeface="Consolas" panose="020B0609020204030204" pitchFamily="49" charset="0"/>
              </a:rPr>
              <a:t>) </a:t>
            </a:r>
            <a:r>
              <a:rPr lang="en-US" sz="2600" smtClean="0">
                <a:latin typeface="Consolas" panose="020B0609020204030204" pitchFamily="49" charset="0"/>
              </a:rPr>
              <a:t>- </a:t>
            </a:r>
            <a:r>
              <a:rPr lang="en-US" sz="2600">
                <a:latin typeface="Consolas" panose="020B0609020204030204" pitchFamily="49" charset="0"/>
              </a:rPr>
              <a:t>removes the value by the key.</a:t>
            </a:r>
          </a:p>
          <a:p>
            <a:pPr>
              <a:spcBef>
                <a:spcPts val="0"/>
              </a:spcBef>
            </a:pPr>
            <a:r>
              <a:rPr lang="en-US" sz="2600" b="1">
                <a:latin typeface="Consolas" panose="020B0609020204030204" pitchFamily="49" charset="0"/>
              </a:rPr>
              <a:t>map.clear</a:t>
            </a:r>
            <a:r>
              <a:rPr lang="en-US" sz="2600" b="1">
                <a:latin typeface="Consolas" panose="020B0609020204030204" pitchFamily="49" charset="0"/>
              </a:rPr>
              <a:t>() </a:t>
            </a:r>
            <a:r>
              <a:rPr lang="en-US" sz="2600" smtClean="0">
                <a:latin typeface="Consolas" panose="020B0609020204030204" pitchFamily="49" charset="0"/>
              </a:rPr>
              <a:t>- </a:t>
            </a:r>
            <a:r>
              <a:rPr lang="en-US" sz="2600">
                <a:latin typeface="Consolas" panose="020B0609020204030204" pitchFamily="49" charset="0"/>
              </a:rPr>
              <a:t>clears the map</a:t>
            </a:r>
          </a:p>
          <a:p>
            <a:pPr>
              <a:spcBef>
                <a:spcPts val="0"/>
              </a:spcBef>
            </a:pPr>
            <a:r>
              <a:rPr lang="en-US" sz="2600" b="1">
                <a:latin typeface="Consolas" panose="020B0609020204030204" pitchFamily="49" charset="0"/>
              </a:rPr>
              <a:t>map.size</a:t>
            </a:r>
            <a:r>
              <a:rPr lang="en-US" sz="2600">
                <a:latin typeface="Consolas" panose="020B0609020204030204" pitchFamily="49" charset="0"/>
              </a:rPr>
              <a:t> </a:t>
            </a:r>
            <a:r>
              <a:rPr lang="en-US" sz="2600" smtClean="0">
                <a:latin typeface="Consolas" panose="020B0609020204030204" pitchFamily="49" charset="0"/>
              </a:rPr>
              <a:t>- </a:t>
            </a:r>
            <a:r>
              <a:rPr lang="en-US" sz="2600">
                <a:latin typeface="Consolas" panose="020B0609020204030204" pitchFamily="49" charset="0"/>
              </a:rPr>
              <a:t>returns the current element count.</a:t>
            </a:r>
            <a:endParaRPr lang="en-US" sz="2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55600" y="292100"/>
            <a:ext cx="11341100" cy="614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map = new Map();</a:t>
            </a: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map.set('1', 'str1');  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a string key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map.set(1, 'num1');    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a numeric key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map.set(true, 'bool1');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a boolean key</a:t>
            </a:r>
          </a:p>
          <a:p>
            <a:pPr>
              <a:spcBef>
                <a:spcPts val="0"/>
              </a:spcBef>
            </a:pPr>
            <a:endParaRPr lang="en-US" sz="2800" smtClean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regular </a:t>
            </a:r>
            <a:r>
              <a:rPr lang="en-US" sz="2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would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convert keys to string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Map keeps the type, so these two are different: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map.get(1);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'num1'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map.get</a:t>
            </a:r>
            <a:r>
              <a:rPr lang="en-US" sz="2800">
                <a:latin typeface="Consolas" panose="020B0609020204030204" pitchFamily="49" charset="0"/>
              </a:rPr>
              <a:t>(</a:t>
            </a:r>
            <a:r>
              <a:rPr lang="en-US" sz="2800">
                <a:latin typeface="Consolas" panose="020B0609020204030204" pitchFamily="49" charset="0"/>
              </a:rPr>
              <a:t>'1</a:t>
            </a:r>
            <a:r>
              <a:rPr lang="en-US" sz="2800" smtClean="0">
                <a:latin typeface="Consolas" panose="020B0609020204030204" pitchFamily="49" charset="0"/>
              </a:rPr>
              <a:t>');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'str1'</a:t>
            </a: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map.size; </a:t>
            </a:r>
            <a:r>
              <a:rPr lang="en-US" sz="2800">
                <a:latin typeface="Consolas" panose="020B0609020204030204" pitchFamily="49" charset="0"/>
              </a:rPr>
              <a:t>// 3</a:t>
            </a:r>
            <a:endParaRPr 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55600" y="292100"/>
            <a:ext cx="11341100" cy="614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john = { name: "John" };</a:t>
            </a: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for every user, let's store their visits count</a:t>
            </a: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visitsCountMap = </a:t>
            </a:r>
            <a:r>
              <a:rPr lang="en-US" sz="2800" b="1">
                <a:latin typeface="Consolas" panose="020B0609020204030204" pitchFamily="49" charset="0"/>
              </a:rPr>
              <a:t>new</a:t>
            </a:r>
            <a:r>
              <a:rPr lang="en-US" sz="2800">
                <a:latin typeface="Consolas" panose="020B0609020204030204" pitchFamily="49" charset="0"/>
              </a:rPr>
              <a:t> Map();</a:t>
            </a: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john is the key for the map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visitsCountMap.set(john, 123);</a:t>
            </a: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visitsCountMap.get(john); </a:t>
            </a:r>
            <a:r>
              <a:rPr lang="en-US" sz="2800">
                <a:latin typeface="Consolas" panose="020B0609020204030204" pitchFamily="49" charset="0"/>
              </a:rPr>
              <a:t>// 123</a:t>
            </a:r>
            <a:endParaRPr lang="en-US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5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55600" y="292100"/>
            <a:ext cx="11722100" cy="614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john = { name: "John" };</a:t>
            </a:r>
          </a:p>
          <a:p>
            <a:pPr>
              <a:spcBef>
                <a:spcPts val="0"/>
              </a:spcBef>
            </a:pPr>
            <a:endParaRPr lang="en-US" sz="2800" smtClean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visitsCountObj = {};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try to use an object</a:t>
            </a: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visitsCountObj[john] = 123;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try to use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john </a:t>
            </a: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as key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endParaRPr lang="en-US" sz="2800" smtClean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That's what got written!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alert( visitsCountObj["[object Object]"] );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123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89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55600" y="292100"/>
            <a:ext cx="11722100" cy="614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b="1">
                <a:latin typeface="Consolas" panose="020B0609020204030204" pitchFamily="49" charset="0"/>
              </a:rPr>
              <a:t>How Map </a:t>
            </a:r>
            <a:r>
              <a:rPr lang="en-US" sz="3600" b="1">
                <a:latin typeface="Consolas" panose="020B0609020204030204" pitchFamily="49" charset="0"/>
              </a:rPr>
              <a:t>compares </a:t>
            </a:r>
            <a:r>
              <a:rPr lang="en-US" sz="3600" b="1" smtClean="0">
                <a:latin typeface="Consolas" panose="020B0609020204030204" pitchFamily="49" charset="0"/>
              </a:rPr>
              <a:t>keys</a:t>
            </a:r>
          </a:p>
          <a:p>
            <a:pPr>
              <a:spcBef>
                <a:spcPts val="0"/>
              </a:spcBef>
            </a:pPr>
            <a:endParaRPr lang="en-US" sz="3600" b="1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To test values for equivalence, Map uses the algorithm </a:t>
            </a:r>
            <a:r>
              <a:rPr lang="en-US" sz="3200" b="1">
                <a:latin typeface="Consolas" panose="020B0609020204030204" pitchFamily="49" charset="0"/>
              </a:rPr>
              <a:t>SameValueZero</a:t>
            </a:r>
            <a:r>
              <a:rPr lang="en-US" sz="3200">
                <a:latin typeface="Consolas" panose="020B0609020204030204" pitchFamily="49" charset="0"/>
              </a:rPr>
              <a:t>. It is roughly the same as strict equality ===, but the difference is that NaN is considered equal to NaN. So NaN can be used as the key as well.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This algorithm can't be changed or customized.</a:t>
            </a:r>
            <a:endParaRPr lang="en-US" sz="32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7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55600" y="292100"/>
            <a:ext cx="11722100" cy="614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b="1" smtClean="0">
                <a:latin typeface="Consolas" panose="020B0609020204030204" pitchFamily="49" charset="0"/>
              </a:rPr>
              <a:t>Chaining</a:t>
            </a:r>
          </a:p>
          <a:p>
            <a:pPr>
              <a:spcBef>
                <a:spcPts val="0"/>
              </a:spcBef>
            </a:pPr>
            <a:endParaRPr lang="en-US" sz="36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Every map.set call returns the map itself, so we can "chain" the calls: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map.set('1', 'str1')</a:t>
            </a: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  .set(1, 'num1')</a:t>
            </a: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  .set(true, 'bool1');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55600" y="292100"/>
            <a:ext cx="11722100" cy="614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b="1">
                <a:latin typeface="Consolas" panose="020B0609020204030204" pitchFamily="49" charset="0"/>
              </a:rPr>
              <a:t>Map from Object</a:t>
            </a:r>
          </a:p>
          <a:p>
            <a:pPr>
              <a:spcBef>
                <a:spcPts val="0"/>
              </a:spcBef>
            </a:pPr>
            <a:endParaRPr lang="en-US" sz="36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array of [key, value] pairs</a:t>
            </a: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map = </a:t>
            </a:r>
            <a:r>
              <a:rPr lang="en-US" sz="2800" b="1">
                <a:latin typeface="Consolas" panose="020B0609020204030204" pitchFamily="49" charset="0"/>
              </a:rPr>
              <a:t>new</a:t>
            </a:r>
            <a:r>
              <a:rPr lang="en-US" sz="2800">
                <a:latin typeface="Consolas" panose="020B0609020204030204" pitchFamily="49" charset="0"/>
              </a:rPr>
              <a:t> Map([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  ['1',  'str1'],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  [1,    'num1'],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  [true, 'bool1']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]);</a:t>
            </a: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let</a:t>
            </a:r>
            <a:r>
              <a:rPr lang="en-US" sz="2800">
                <a:latin typeface="Consolas" panose="020B0609020204030204" pitchFamily="49" charset="0"/>
              </a:rPr>
              <a:t> map = </a:t>
            </a:r>
            <a:r>
              <a:rPr lang="en-US" sz="2800" b="1">
                <a:latin typeface="Consolas" panose="020B0609020204030204" pitchFamily="49" charset="0"/>
              </a:rPr>
              <a:t>new</a:t>
            </a:r>
            <a:r>
              <a:rPr lang="en-US" sz="2800">
                <a:latin typeface="Consolas" panose="020B0609020204030204" pitchFamily="49" charset="0"/>
              </a:rPr>
              <a:t> Map(Object.entries({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  name: "John",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  age: 30</a:t>
            </a:r>
          </a:p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}));</a:t>
            </a:r>
          </a:p>
        </p:txBody>
      </p:sp>
    </p:spTree>
    <p:extLst>
      <p:ext uri="{BB962C8B-B14F-4D97-AF65-F5344CB8AC3E}">
        <p14:creationId xmlns:p14="http://schemas.microsoft.com/office/powerpoint/2010/main" val="202868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smtClean="0"/>
              <a:t>INDEXED</a:t>
            </a:r>
            <a:br>
              <a:rPr lang="en-US" sz="9600" b="1" smtClean="0"/>
            </a:br>
            <a:r>
              <a:rPr lang="en-US" sz="9600" b="1" smtClean="0"/>
              <a:t>COLLECTIONS</a:t>
            </a:r>
            <a:endParaRPr lang="en-US" sz="9600" b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838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/>
              <a:t>Set</a:t>
            </a:r>
            <a:endParaRPr lang="en-US" sz="9600" b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946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300">
                <a:latin typeface="Consolas" panose="020B0609020204030204" pitchFamily="49" charset="0"/>
              </a:rPr>
              <a:t>A Set is a collection of values, where each value may occur only once.</a:t>
            </a:r>
          </a:p>
          <a:p>
            <a:pPr>
              <a:spcBef>
                <a:spcPts val="0"/>
              </a:spcBef>
            </a:pPr>
            <a:endParaRPr lang="en-US" sz="23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300">
                <a:latin typeface="Consolas" panose="020B0609020204030204" pitchFamily="49" charset="0"/>
              </a:rPr>
              <a:t>Its main methods </a:t>
            </a:r>
            <a:r>
              <a:rPr lang="en-US" sz="2300">
                <a:latin typeface="Consolas" panose="020B0609020204030204" pitchFamily="49" charset="0"/>
              </a:rPr>
              <a:t>are</a:t>
            </a:r>
            <a:r>
              <a:rPr lang="en-US" sz="2300" smtClean="0">
                <a:latin typeface="Consolas" panose="020B0609020204030204" pitchFamily="49" charset="0"/>
              </a:rPr>
              <a:t>:</a:t>
            </a:r>
            <a:endParaRPr lang="en-US" sz="23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300" b="1" smtClean="0">
                <a:latin typeface="Consolas" panose="020B0609020204030204" pitchFamily="49" charset="0"/>
              </a:rPr>
              <a:t>new Set(iterable) </a:t>
            </a:r>
            <a:r>
              <a:rPr lang="en-US" sz="2300" smtClean="0">
                <a:latin typeface="Consolas" panose="020B0609020204030204" pitchFamily="49" charset="0"/>
              </a:rPr>
              <a:t>- creates the set, and if an iterable object is provided (usually an array), copies values from it into the set.</a:t>
            </a:r>
          </a:p>
          <a:p>
            <a:pPr>
              <a:spcBef>
                <a:spcPts val="0"/>
              </a:spcBef>
            </a:pPr>
            <a:r>
              <a:rPr lang="en-US" sz="2300" b="1" smtClean="0">
                <a:latin typeface="Consolas" panose="020B0609020204030204" pitchFamily="49" charset="0"/>
              </a:rPr>
              <a:t>set.add(value</a:t>
            </a:r>
            <a:r>
              <a:rPr lang="en-US" sz="2300" b="1">
                <a:latin typeface="Consolas" panose="020B0609020204030204" pitchFamily="49" charset="0"/>
              </a:rPr>
              <a:t>) </a:t>
            </a:r>
            <a:r>
              <a:rPr lang="en-US" sz="2300" smtClean="0">
                <a:latin typeface="Consolas" panose="020B0609020204030204" pitchFamily="49" charset="0"/>
              </a:rPr>
              <a:t>- </a:t>
            </a:r>
            <a:r>
              <a:rPr lang="en-US" sz="2300">
                <a:latin typeface="Consolas" panose="020B0609020204030204" pitchFamily="49" charset="0"/>
              </a:rPr>
              <a:t>adds a value, returns the set itself.</a:t>
            </a:r>
          </a:p>
          <a:p>
            <a:pPr>
              <a:spcBef>
                <a:spcPts val="0"/>
              </a:spcBef>
            </a:pPr>
            <a:r>
              <a:rPr lang="en-US" sz="2300" b="1">
                <a:latin typeface="Consolas" panose="020B0609020204030204" pitchFamily="49" charset="0"/>
              </a:rPr>
              <a:t>set.delete(value</a:t>
            </a:r>
            <a:r>
              <a:rPr lang="en-US" sz="2300" b="1">
                <a:latin typeface="Consolas" panose="020B0609020204030204" pitchFamily="49" charset="0"/>
              </a:rPr>
              <a:t>) </a:t>
            </a:r>
            <a:r>
              <a:rPr lang="en-US" sz="2300" smtClean="0">
                <a:latin typeface="Consolas" panose="020B0609020204030204" pitchFamily="49" charset="0"/>
              </a:rPr>
              <a:t>- </a:t>
            </a:r>
            <a:r>
              <a:rPr lang="en-US" sz="2300">
                <a:latin typeface="Consolas" panose="020B0609020204030204" pitchFamily="49" charset="0"/>
              </a:rPr>
              <a:t>removes the value, returns true if value existed at the moment of the call, otherwise false.</a:t>
            </a:r>
          </a:p>
          <a:p>
            <a:pPr>
              <a:spcBef>
                <a:spcPts val="0"/>
              </a:spcBef>
            </a:pPr>
            <a:r>
              <a:rPr lang="en-US" sz="2300" b="1">
                <a:latin typeface="Consolas" panose="020B0609020204030204" pitchFamily="49" charset="0"/>
              </a:rPr>
              <a:t>set.has(value</a:t>
            </a:r>
            <a:r>
              <a:rPr lang="en-US" sz="2300" b="1">
                <a:latin typeface="Consolas" panose="020B0609020204030204" pitchFamily="49" charset="0"/>
              </a:rPr>
              <a:t>) </a:t>
            </a:r>
            <a:r>
              <a:rPr lang="en-US" sz="2300" smtClean="0">
                <a:latin typeface="Consolas" panose="020B0609020204030204" pitchFamily="49" charset="0"/>
              </a:rPr>
              <a:t>- </a:t>
            </a:r>
            <a:r>
              <a:rPr lang="en-US" sz="2300">
                <a:latin typeface="Consolas" panose="020B0609020204030204" pitchFamily="49" charset="0"/>
              </a:rPr>
              <a:t>returns true if the value exists in the set, otherwise false.</a:t>
            </a:r>
          </a:p>
          <a:p>
            <a:pPr>
              <a:spcBef>
                <a:spcPts val="0"/>
              </a:spcBef>
            </a:pPr>
            <a:r>
              <a:rPr lang="en-US" sz="2300" b="1">
                <a:latin typeface="Consolas" panose="020B0609020204030204" pitchFamily="49" charset="0"/>
              </a:rPr>
              <a:t>set.clear</a:t>
            </a:r>
            <a:r>
              <a:rPr lang="en-US" sz="2300" b="1">
                <a:latin typeface="Consolas" panose="020B0609020204030204" pitchFamily="49" charset="0"/>
              </a:rPr>
              <a:t>() </a:t>
            </a:r>
            <a:r>
              <a:rPr lang="en-US" sz="2300" smtClean="0">
                <a:latin typeface="Consolas" panose="020B0609020204030204" pitchFamily="49" charset="0"/>
              </a:rPr>
              <a:t>- </a:t>
            </a:r>
            <a:r>
              <a:rPr lang="en-US" sz="2300">
                <a:latin typeface="Consolas" panose="020B0609020204030204" pitchFamily="49" charset="0"/>
              </a:rPr>
              <a:t>removes everything from the set.</a:t>
            </a:r>
          </a:p>
          <a:p>
            <a:pPr>
              <a:spcBef>
                <a:spcPts val="0"/>
              </a:spcBef>
            </a:pPr>
            <a:r>
              <a:rPr lang="en-US" sz="2300" b="1">
                <a:latin typeface="Consolas" panose="020B0609020204030204" pitchFamily="49" charset="0"/>
              </a:rPr>
              <a:t>set.size</a:t>
            </a:r>
            <a:r>
              <a:rPr lang="en-US" sz="2300">
                <a:latin typeface="Consolas" panose="020B0609020204030204" pitchFamily="49" charset="0"/>
              </a:rPr>
              <a:t> </a:t>
            </a:r>
            <a:r>
              <a:rPr lang="en-US" sz="2300" smtClean="0">
                <a:latin typeface="Consolas" panose="020B0609020204030204" pitchFamily="49" charset="0"/>
              </a:rPr>
              <a:t>- </a:t>
            </a:r>
            <a:r>
              <a:rPr lang="en-US" sz="2300">
                <a:latin typeface="Consolas" panose="020B0609020204030204" pitchFamily="49" charset="0"/>
              </a:rPr>
              <a:t>is the elements count.</a:t>
            </a:r>
          </a:p>
          <a:p>
            <a:pPr>
              <a:spcBef>
                <a:spcPts val="0"/>
              </a:spcBef>
            </a:pPr>
            <a:r>
              <a:rPr lang="en-US" sz="2300">
                <a:latin typeface="Consolas" panose="020B0609020204030204" pitchFamily="49" charset="0"/>
              </a:rPr>
              <a:t>For example, we have visitors coming, and we'd like to remember everyone. But repeated visits should not lead to duplicates. A visitor must be "counted" only once.</a:t>
            </a:r>
            <a:endParaRPr lang="en-US" sz="23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25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55600" y="292100"/>
            <a:ext cx="11341100" cy="6146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100" b="1">
                <a:latin typeface="Consolas" panose="020B0609020204030204" pitchFamily="49" charset="0"/>
              </a:rPr>
              <a:t>let</a:t>
            </a:r>
            <a:r>
              <a:rPr lang="en-US" sz="2100">
                <a:latin typeface="Consolas" panose="020B0609020204030204" pitchFamily="49" charset="0"/>
              </a:rPr>
              <a:t> set = new Set();</a:t>
            </a:r>
          </a:p>
          <a:p>
            <a:pPr>
              <a:spcBef>
                <a:spcPts val="0"/>
              </a:spcBef>
            </a:pPr>
            <a:endParaRPr lang="en-US" sz="21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100" b="1">
                <a:latin typeface="Consolas" panose="020B0609020204030204" pitchFamily="49" charset="0"/>
              </a:rPr>
              <a:t>let</a:t>
            </a:r>
            <a:r>
              <a:rPr lang="en-US" sz="2100">
                <a:latin typeface="Consolas" panose="020B0609020204030204" pitchFamily="49" charset="0"/>
              </a:rPr>
              <a:t> john = { name: "John" };</a:t>
            </a:r>
          </a:p>
          <a:p>
            <a:pPr>
              <a:spcBef>
                <a:spcPts val="0"/>
              </a:spcBef>
            </a:pPr>
            <a:r>
              <a:rPr lang="en-US" sz="2100" b="1">
                <a:latin typeface="Consolas" panose="020B0609020204030204" pitchFamily="49" charset="0"/>
              </a:rPr>
              <a:t>let</a:t>
            </a:r>
            <a:r>
              <a:rPr lang="en-US" sz="2100">
                <a:latin typeface="Consolas" panose="020B0609020204030204" pitchFamily="49" charset="0"/>
              </a:rPr>
              <a:t> pete = { name: "Pete" };</a:t>
            </a:r>
          </a:p>
          <a:p>
            <a:pPr>
              <a:spcBef>
                <a:spcPts val="0"/>
              </a:spcBef>
            </a:pPr>
            <a:r>
              <a:rPr lang="en-US" sz="2100" b="1">
                <a:latin typeface="Consolas" panose="020B0609020204030204" pitchFamily="49" charset="0"/>
              </a:rPr>
              <a:t>let</a:t>
            </a:r>
            <a:r>
              <a:rPr lang="en-US" sz="2100">
                <a:latin typeface="Consolas" panose="020B0609020204030204" pitchFamily="49" charset="0"/>
              </a:rPr>
              <a:t> mary = { name: "Mary" };</a:t>
            </a:r>
          </a:p>
          <a:p>
            <a:pPr>
              <a:spcBef>
                <a:spcPts val="0"/>
              </a:spcBef>
            </a:pPr>
            <a:endParaRPr lang="en-US" sz="21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100">
                <a:latin typeface="Consolas" panose="020B0609020204030204" pitchFamily="49" charset="0"/>
              </a:rPr>
              <a:t>// visits, some users come multiple times</a:t>
            </a:r>
          </a:p>
          <a:p>
            <a:pPr>
              <a:spcBef>
                <a:spcPts val="0"/>
              </a:spcBef>
            </a:pPr>
            <a:r>
              <a:rPr lang="en-US" sz="2100">
                <a:latin typeface="Consolas" panose="020B0609020204030204" pitchFamily="49" charset="0"/>
              </a:rPr>
              <a:t>set.add(john);</a:t>
            </a:r>
          </a:p>
          <a:p>
            <a:pPr>
              <a:spcBef>
                <a:spcPts val="0"/>
              </a:spcBef>
            </a:pPr>
            <a:r>
              <a:rPr lang="en-US" sz="2100">
                <a:latin typeface="Consolas" panose="020B0609020204030204" pitchFamily="49" charset="0"/>
              </a:rPr>
              <a:t>set.add(pete);</a:t>
            </a:r>
          </a:p>
          <a:p>
            <a:pPr>
              <a:spcBef>
                <a:spcPts val="0"/>
              </a:spcBef>
            </a:pPr>
            <a:r>
              <a:rPr lang="en-US" sz="2100">
                <a:latin typeface="Consolas" panose="020B0609020204030204" pitchFamily="49" charset="0"/>
              </a:rPr>
              <a:t>set.add(mary);</a:t>
            </a:r>
          </a:p>
          <a:p>
            <a:pPr>
              <a:spcBef>
                <a:spcPts val="0"/>
              </a:spcBef>
            </a:pPr>
            <a:r>
              <a:rPr lang="en-US" sz="2100">
                <a:latin typeface="Consolas" panose="020B0609020204030204" pitchFamily="49" charset="0"/>
              </a:rPr>
              <a:t>set.add(john);</a:t>
            </a:r>
          </a:p>
          <a:p>
            <a:pPr>
              <a:spcBef>
                <a:spcPts val="0"/>
              </a:spcBef>
            </a:pPr>
            <a:r>
              <a:rPr lang="en-US" sz="2100">
                <a:latin typeface="Consolas" panose="020B0609020204030204" pitchFamily="49" charset="0"/>
              </a:rPr>
              <a:t>set.add(mary);</a:t>
            </a:r>
          </a:p>
          <a:p>
            <a:pPr>
              <a:spcBef>
                <a:spcPts val="0"/>
              </a:spcBef>
            </a:pPr>
            <a:endParaRPr lang="en-US" sz="21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100">
                <a:latin typeface="Consolas" panose="020B0609020204030204" pitchFamily="49" charset="0"/>
              </a:rPr>
              <a:t>// set keeps only unique values</a:t>
            </a:r>
          </a:p>
          <a:p>
            <a:pPr>
              <a:spcBef>
                <a:spcPts val="0"/>
              </a:spcBef>
            </a:pPr>
            <a:r>
              <a:rPr lang="en-US" sz="2100" smtClean="0">
                <a:latin typeface="Consolas" panose="020B0609020204030204" pitchFamily="49" charset="0"/>
              </a:rPr>
              <a:t>set.size; </a:t>
            </a:r>
            <a:r>
              <a:rPr lang="en-US" sz="2100">
                <a:latin typeface="Consolas" panose="020B0609020204030204" pitchFamily="49" charset="0"/>
              </a:rPr>
              <a:t>// 3</a:t>
            </a:r>
          </a:p>
          <a:p>
            <a:pPr>
              <a:spcBef>
                <a:spcPts val="0"/>
              </a:spcBef>
            </a:pPr>
            <a:endParaRPr lang="en-US" sz="21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100" b="1">
                <a:latin typeface="Consolas" panose="020B0609020204030204" pitchFamily="49" charset="0"/>
              </a:rPr>
              <a:t>for</a:t>
            </a:r>
            <a:r>
              <a:rPr lang="en-US" sz="2100">
                <a:latin typeface="Consolas" panose="020B0609020204030204" pitchFamily="49" charset="0"/>
              </a:rPr>
              <a:t> (</a:t>
            </a:r>
            <a:r>
              <a:rPr lang="en-US" sz="2100" b="1">
                <a:latin typeface="Consolas" panose="020B0609020204030204" pitchFamily="49" charset="0"/>
              </a:rPr>
              <a:t>let</a:t>
            </a:r>
            <a:r>
              <a:rPr lang="en-US" sz="2100">
                <a:latin typeface="Consolas" panose="020B0609020204030204" pitchFamily="49" charset="0"/>
              </a:rPr>
              <a:t> user </a:t>
            </a:r>
            <a:r>
              <a:rPr lang="en-US" sz="2100" b="1">
                <a:latin typeface="Consolas" panose="020B0609020204030204" pitchFamily="49" charset="0"/>
              </a:rPr>
              <a:t>of</a:t>
            </a:r>
            <a:r>
              <a:rPr lang="en-US" sz="2100">
                <a:latin typeface="Consolas" panose="020B0609020204030204" pitchFamily="49" charset="0"/>
              </a:rPr>
              <a:t> set) {</a:t>
            </a:r>
          </a:p>
          <a:p>
            <a:pPr>
              <a:spcBef>
                <a:spcPts val="0"/>
              </a:spcBef>
            </a:pPr>
            <a:r>
              <a:rPr lang="en-US" sz="2100">
                <a:latin typeface="Consolas" panose="020B0609020204030204" pitchFamily="49" charset="0"/>
              </a:rPr>
              <a:t>  </a:t>
            </a:r>
            <a:r>
              <a:rPr lang="en-US" sz="2100" smtClean="0">
                <a:latin typeface="Consolas" panose="020B0609020204030204" pitchFamily="49" charset="0"/>
              </a:rPr>
              <a:t>console.log(user.name</a:t>
            </a:r>
            <a:r>
              <a:rPr lang="en-US" sz="2100">
                <a:latin typeface="Consolas" panose="020B0609020204030204" pitchFamily="49" charset="0"/>
              </a:rPr>
              <a:t>); // John (then Pete and Mary)</a:t>
            </a:r>
          </a:p>
          <a:p>
            <a:pPr>
              <a:spcBef>
                <a:spcPts val="0"/>
              </a:spcBef>
            </a:pPr>
            <a:r>
              <a:rPr lang="en-US" sz="2100">
                <a:latin typeface="Consolas" panose="020B0609020204030204" pitchFamily="49" charset="0"/>
              </a:rPr>
              <a:t>}</a:t>
            </a:r>
            <a:endParaRPr lang="en-US" sz="21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17500" y="254000"/>
            <a:ext cx="11341100" cy="6299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b="1">
                <a:latin typeface="Consolas" panose="020B0609020204030204" pitchFamily="49" charset="0"/>
              </a:rPr>
              <a:t>let</a:t>
            </a:r>
            <a:r>
              <a:rPr lang="en-US" sz="2400">
                <a:latin typeface="Consolas" panose="020B0609020204030204" pitchFamily="49" charset="0"/>
              </a:rPr>
              <a:t> set = new Set(["oranges", "apples", "bananas"]);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 b="1">
                <a:latin typeface="Consolas" panose="020B0609020204030204" pitchFamily="49" charset="0"/>
              </a:rPr>
              <a:t>for</a:t>
            </a:r>
            <a:r>
              <a:rPr lang="en-US" sz="2400">
                <a:latin typeface="Consolas" panose="020B0609020204030204" pitchFamily="49" charset="0"/>
              </a:rPr>
              <a:t> (</a:t>
            </a:r>
            <a:r>
              <a:rPr lang="en-US" sz="2400" b="1">
                <a:latin typeface="Consolas" panose="020B0609020204030204" pitchFamily="49" charset="0"/>
              </a:rPr>
              <a:t>let</a:t>
            </a:r>
            <a:r>
              <a:rPr lang="en-US" sz="2400">
                <a:latin typeface="Consolas" panose="020B0609020204030204" pitchFamily="49" charset="0"/>
              </a:rPr>
              <a:t> value </a:t>
            </a:r>
            <a:r>
              <a:rPr lang="en-US" sz="2400" b="1">
                <a:latin typeface="Consolas" panose="020B0609020204030204" pitchFamily="49" charset="0"/>
              </a:rPr>
              <a:t>of</a:t>
            </a:r>
            <a:r>
              <a:rPr lang="en-US" sz="2400">
                <a:latin typeface="Consolas" panose="020B0609020204030204" pitchFamily="49" charset="0"/>
              </a:rPr>
              <a:t> set) alert(value);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// the same with forEach:</a:t>
            </a: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set.forEach((value, valueAgain, set) =&gt; {</a:t>
            </a: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  </a:t>
            </a:r>
            <a:r>
              <a:rPr lang="en-US" sz="2400" smtClean="0">
                <a:latin typeface="Consolas" panose="020B0609020204030204" pitchFamily="49" charset="0"/>
              </a:rPr>
              <a:t>console.log(value</a:t>
            </a:r>
            <a:r>
              <a:rPr lang="en-US" sz="240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2400" smtClean="0">
                <a:latin typeface="Consolas" panose="020B0609020204030204" pitchFamily="49" charset="0"/>
              </a:rPr>
              <a:t>});</a:t>
            </a:r>
            <a:endParaRPr lang="uk-UA" sz="2400" smtClean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endParaRPr lang="uk-UA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Note the funny thing. The callback function passed in forEach has 3 arguments: a value, then again a value, and then the target object. Indeed, the same value appears in the arguments twice.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That's for compatibility with Map where the callback passed forEach has three arguments. Looks a bit strange, for sure. But may help to replace Map with Set in certain cases with ease, and vice versa.</a:t>
            </a:r>
            <a:endParaRPr 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8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The same methods Map has for iterators are also supported: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 b="1">
                <a:latin typeface="Consolas" panose="020B0609020204030204" pitchFamily="49" charset="0"/>
              </a:rPr>
              <a:t>set.keys</a:t>
            </a:r>
            <a:r>
              <a:rPr lang="en-US" sz="2400" b="1">
                <a:latin typeface="Consolas" panose="020B0609020204030204" pitchFamily="49" charset="0"/>
              </a:rPr>
              <a:t>() </a:t>
            </a:r>
            <a:r>
              <a:rPr lang="en-US" sz="2400" smtClean="0">
                <a:latin typeface="Consolas" panose="020B0609020204030204" pitchFamily="49" charset="0"/>
              </a:rPr>
              <a:t>- </a:t>
            </a:r>
            <a:r>
              <a:rPr lang="en-US" sz="2400">
                <a:latin typeface="Consolas" panose="020B0609020204030204" pitchFamily="49" charset="0"/>
              </a:rPr>
              <a:t>returns an iterable object for values,</a:t>
            </a:r>
          </a:p>
          <a:p>
            <a:pPr>
              <a:spcBef>
                <a:spcPts val="0"/>
              </a:spcBef>
            </a:pPr>
            <a:r>
              <a:rPr lang="en-US" sz="2400" b="1">
                <a:latin typeface="Consolas" panose="020B0609020204030204" pitchFamily="49" charset="0"/>
              </a:rPr>
              <a:t>set.values</a:t>
            </a:r>
            <a:r>
              <a:rPr lang="en-US" sz="2400" b="1">
                <a:latin typeface="Consolas" panose="020B0609020204030204" pitchFamily="49" charset="0"/>
              </a:rPr>
              <a:t>() </a:t>
            </a:r>
            <a:r>
              <a:rPr lang="en-US" sz="2400" smtClean="0">
                <a:latin typeface="Consolas" panose="020B0609020204030204" pitchFamily="49" charset="0"/>
              </a:rPr>
              <a:t>- </a:t>
            </a:r>
            <a:r>
              <a:rPr lang="en-US" sz="2400">
                <a:latin typeface="Consolas" panose="020B0609020204030204" pitchFamily="49" charset="0"/>
              </a:rPr>
              <a:t>same as set.keys, for compatibility with Map,</a:t>
            </a:r>
          </a:p>
          <a:p>
            <a:pPr>
              <a:spcBef>
                <a:spcPts val="0"/>
              </a:spcBef>
            </a:pPr>
            <a:r>
              <a:rPr lang="en-US" sz="2400" b="1">
                <a:latin typeface="Consolas" panose="020B0609020204030204" pitchFamily="49" charset="0"/>
              </a:rPr>
              <a:t>set.entries</a:t>
            </a:r>
            <a:r>
              <a:rPr lang="en-US" sz="2400" b="1">
                <a:latin typeface="Consolas" panose="020B0609020204030204" pitchFamily="49" charset="0"/>
              </a:rPr>
              <a:t>() </a:t>
            </a:r>
            <a:r>
              <a:rPr lang="en-US" sz="2400" smtClean="0">
                <a:latin typeface="Consolas" panose="020B0609020204030204" pitchFamily="49" charset="0"/>
              </a:rPr>
              <a:t>- </a:t>
            </a:r>
            <a:r>
              <a:rPr lang="en-US" sz="2400">
                <a:latin typeface="Consolas" panose="020B0609020204030204" pitchFamily="49" charset="0"/>
              </a:rPr>
              <a:t>returns an iterable object for entries [value, value], exists for compatibility with Map.</a:t>
            </a:r>
            <a:endParaRPr lang="en-US" sz="2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6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/>
              <a:t>WeakMap </a:t>
            </a:r>
            <a:r>
              <a:rPr lang="en-US" sz="9600" b="1" smtClean="0"/>
              <a:t>and WeakSet</a:t>
            </a:r>
            <a:endParaRPr lang="en-US" sz="9600" b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40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WeakSet is a special kind of Set that does not prevent JavaScript from removing its items from memory. WeakMap is the same thing for Map.</a:t>
            </a:r>
          </a:p>
          <a:p>
            <a:pPr>
              <a:spcBef>
                <a:spcPts val="0"/>
              </a:spcBef>
            </a:pPr>
            <a:endParaRPr lang="en-US" sz="2800" smtClean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As we know, JavaScript engine stores a value in memory while it is reachable (and can potentially be used).</a:t>
            </a:r>
          </a:p>
          <a:p>
            <a:pPr>
              <a:spcBef>
                <a:spcPts val="0"/>
              </a:spcBef>
            </a:pPr>
            <a:endParaRPr lang="en-US" sz="2800" smtClean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b="1" smtClean="0">
                <a:latin typeface="Consolas" panose="020B0609020204030204" pitchFamily="49" charset="0"/>
              </a:rPr>
              <a:t>let</a:t>
            </a:r>
            <a:r>
              <a:rPr lang="en-US" sz="2800" smtClean="0">
                <a:latin typeface="Consolas" panose="020B0609020204030204" pitchFamily="49" charset="0"/>
              </a:rPr>
              <a:t> john = { name: "John" };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the object can be accessed, john is the reference to it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overwrite the reference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john = null;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the object will be removed from memory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WeakSet is a special kind of Set that does not prevent JavaScript from removing its items from memory. WeakMap is the same thing for Map.</a:t>
            </a:r>
          </a:p>
          <a:p>
            <a:pPr>
              <a:spcBef>
                <a:spcPts val="0"/>
              </a:spcBef>
            </a:pPr>
            <a:endParaRPr lang="en-US" sz="2800" smtClean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As we know, JavaScript engine stores a value in memory while it is reachable (and can potentially be used).</a:t>
            </a:r>
          </a:p>
          <a:p>
            <a:pPr>
              <a:spcBef>
                <a:spcPts val="0"/>
              </a:spcBef>
            </a:pPr>
            <a:endParaRPr lang="en-US" sz="2800" smtClean="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b="1" smtClean="0">
                <a:latin typeface="Consolas" panose="020B0609020204030204" pitchFamily="49" charset="0"/>
              </a:rPr>
              <a:t>let</a:t>
            </a:r>
            <a:r>
              <a:rPr lang="en-US" sz="2800" smtClean="0">
                <a:latin typeface="Consolas" panose="020B0609020204030204" pitchFamily="49" charset="0"/>
              </a:rPr>
              <a:t> john = { name: "John" };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the object can be accessed, john is the reference to it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overwrite the reference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john = null;</a:t>
            </a:r>
          </a:p>
          <a:p>
            <a:pPr>
              <a:spcBef>
                <a:spcPts val="0"/>
              </a:spcBef>
            </a:pPr>
            <a:r>
              <a:rPr lang="en-US" sz="28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the object will be removed from memory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5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200" b="1">
                <a:latin typeface="Consolas" panose="020B0609020204030204" pitchFamily="49" charset="0"/>
              </a:rPr>
              <a:t>let</a:t>
            </a:r>
            <a:r>
              <a:rPr lang="en-US" sz="3200">
                <a:latin typeface="Consolas" panose="020B0609020204030204" pitchFamily="49" charset="0"/>
              </a:rPr>
              <a:t> john = { name: "John</a:t>
            </a:r>
            <a:r>
              <a:rPr lang="en-US" sz="3200">
                <a:latin typeface="Consolas" panose="020B0609020204030204" pitchFamily="49" charset="0"/>
              </a:rPr>
              <a:t>" </a:t>
            </a:r>
            <a:r>
              <a:rPr lang="en-US" sz="3200" smtClean="0">
                <a:latin typeface="Consolas" panose="020B0609020204030204" pitchFamily="49" charset="0"/>
              </a:rPr>
              <a:t>};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 b="1">
                <a:latin typeface="Consolas" panose="020B0609020204030204" pitchFamily="49" charset="0"/>
              </a:rPr>
              <a:t>let</a:t>
            </a:r>
            <a:r>
              <a:rPr lang="en-US" sz="3200">
                <a:latin typeface="Consolas" panose="020B0609020204030204" pitchFamily="49" charset="0"/>
              </a:rPr>
              <a:t> array = [ </a:t>
            </a:r>
            <a:r>
              <a:rPr lang="en-US" sz="3200">
                <a:latin typeface="Consolas" panose="020B0609020204030204" pitchFamily="49" charset="0"/>
              </a:rPr>
              <a:t>john </a:t>
            </a:r>
            <a:r>
              <a:rPr lang="en-US" sz="3200" smtClean="0">
                <a:latin typeface="Consolas" panose="020B0609020204030204" pitchFamily="49" charset="0"/>
              </a:rPr>
              <a:t>];</a:t>
            </a:r>
          </a:p>
          <a:p>
            <a:pPr>
              <a:spcBef>
                <a:spcPts val="0"/>
              </a:spcBef>
            </a:pPr>
            <a:endParaRPr lang="en-US" sz="3200" b="1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 b="1" smtClean="0">
                <a:latin typeface="Consolas" panose="020B0609020204030204" pitchFamily="49" charset="0"/>
              </a:rPr>
              <a:t>let</a:t>
            </a:r>
            <a:r>
              <a:rPr lang="en-US" sz="3200" smtClean="0">
                <a:latin typeface="Consolas" panose="020B0609020204030204" pitchFamily="49" charset="0"/>
              </a:rPr>
              <a:t> </a:t>
            </a:r>
            <a:r>
              <a:rPr lang="en-US" sz="3200">
                <a:latin typeface="Consolas" panose="020B0609020204030204" pitchFamily="49" charset="0"/>
              </a:rPr>
              <a:t>map = </a:t>
            </a:r>
            <a:r>
              <a:rPr lang="en-US" sz="3200" b="1">
                <a:latin typeface="Consolas" panose="020B0609020204030204" pitchFamily="49" charset="0"/>
              </a:rPr>
              <a:t>new</a:t>
            </a:r>
            <a:r>
              <a:rPr lang="en-US" sz="3200">
                <a:latin typeface="Consolas" panose="020B0609020204030204" pitchFamily="49" charset="0"/>
              </a:rPr>
              <a:t> Map();</a:t>
            </a: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map.set(john</a:t>
            </a:r>
            <a:r>
              <a:rPr lang="en-US" sz="3200">
                <a:latin typeface="Consolas" panose="020B0609020204030204" pitchFamily="49" charset="0"/>
              </a:rPr>
              <a:t>, </a:t>
            </a:r>
            <a:r>
              <a:rPr lang="en-US" sz="3200" smtClean="0">
                <a:latin typeface="Consolas" panose="020B0609020204030204" pitchFamily="49" charset="0"/>
              </a:rPr>
              <a:t>"...");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john = null; // overwrite the reference</a:t>
            </a:r>
          </a:p>
          <a:p>
            <a:pPr>
              <a:spcBef>
                <a:spcPts val="0"/>
              </a:spcBef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john is stored inside 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the </a:t>
            </a:r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array and map, so it won't be garbage-collected</a:t>
            </a:r>
            <a:endParaRPr lang="en-US" sz="32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we can get it as 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array[0</a:t>
            </a:r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] and 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map.keys</a:t>
            </a:r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sz="32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200" b="1">
                <a:latin typeface="Consolas" panose="020B0609020204030204" pitchFamily="49" charset="0"/>
              </a:rPr>
              <a:t>let</a:t>
            </a:r>
            <a:r>
              <a:rPr lang="en-US" sz="3200">
                <a:latin typeface="Consolas" panose="020B0609020204030204" pitchFamily="49" charset="0"/>
              </a:rPr>
              <a:t> weakMap = new WeakMap();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 b="1">
                <a:latin typeface="Consolas" panose="020B0609020204030204" pitchFamily="49" charset="0"/>
              </a:rPr>
              <a:t>let</a:t>
            </a:r>
            <a:r>
              <a:rPr lang="en-US" sz="3200">
                <a:latin typeface="Consolas" panose="020B0609020204030204" pitchFamily="49" charset="0"/>
              </a:rPr>
              <a:t> obj = {};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weakMap.set(obj, "ok"); 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works fine (object key)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can't use a string as the key</a:t>
            </a: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weakMap.set("test", "</a:t>
            </a:r>
            <a:r>
              <a:rPr lang="en-US" sz="3200">
                <a:latin typeface="Consolas" panose="020B0609020204030204" pitchFamily="49" charset="0"/>
              </a:rPr>
              <a:t>Whoops</a:t>
            </a:r>
            <a:r>
              <a:rPr lang="en-US" sz="3200" smtClean="0">
                <a:latin typeface="Consolas" panose="020B0609020204030204" pitchFamily="49" charset="0"/>
              </a:rPr>
              <a:t>");</a:t>
            </a:r>
          </a:p>
          <a:p>
            <a:pPr>
              <a:spcBef>
                <a:spcPts val="0"/>
              </a:spcBef>
            </a:pPr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Error, because "test" is not an object</a:t>
            </a:r>
            <a:endParaRPr lang="en-US" sz="32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smtClean="0"/>
              <a:t>ARRAYS</a:t>
            </a:r>
            <a:endParaRPr lang="en-US" sz="9600" b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296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200" b="1">
                <a:latin typeface="Consolas" panose="020B0609020204030204" pitchFamily="49" charset="0"/>
              </a:rPr>
              <a:t>let</a:t>
            </a:r>
            <a:r>
              <a:rPr lang="en-US" sz="3200">
                <a:latin typeface="Consolas" panose="020B0609020204030204" pitchFamily="49" charset="0"/>
              </a:rPr>
              <a:t> john = { name: "John" };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 b="1">
                <a:latin typeface="Consolas" panose="020B0609020204030204" pitchFamily="49" charset="0"/>
              </a:rPr>
              <a:t>let</a:t>
            </a:r>
            <a:r>
              <a:rPr lang="en-US" sz="3200">
                <a:latin typeface="Consolas" panose="020B0609020204030204" pitchFamily="49" charset="0"/>
              </a:rPr>
              <a:t> weakMap = </a:t>
            </a:r>
            <a:r>
              <a:rPr lang="en-US" sz="3200" b="1">
                <a:latin typeface="Consolas" panose="020B0609020204030204" pitchFamily="49" charset="0"/>
              </a:rPr>
              <a:t>new</a:t>
            </a:r>
            <a:r>
              <a:rPr lang="en-US" sz="3200">
                <a:latin typeface="Consolas" panose="020B0609020204030204" pitchFamily="49" charset="0"/>
              </a:rPr>
              <a:t> WeakMap();</a:t>
            </a: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weakMap.set(john, "...");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latin typeface="Consolas" panose="020B0609020204030204" pitchFamily="49" charset="0"/>
              </a:rPr>
              <a:t>john = null; </a:t>
            </a: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overwrite the reference</a:t>
            </a:r>
          </a:p>
          <a:p>
            <a:pPr>
              <a:spcBef>
                <a:spcPts val="0"/>
              </a:spcBef>
            </a:pPr>
            <a:endParaRPr lang="en-US" sz="32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john is removed from memory!</a:t>
            </a:r>
            <a:endParaRPr lang="en-US" sz="32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>
                <a:latin typeface="Consolas" panose="020B0609020204030204" pitchFamily="49" charset="0"/>
              </a:rPr>
              <a:t>WeakMap has only the following methods:</a:t>
            </a:r>
          </a:p>
          <a:p>
            <a:pPr>
              <a:spcBef>
                <a:spcPts val="0"/>
              </a:spcBef>
            </a:pPr>
            <a:endParaRPr lang="en-US" sz="28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weakMap.get(key)</a:t>
            </a: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weakMap.set(key, value)</a:t>
            </a: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weakMap.delete(key)</a:t>
            </a:r>
          </a:p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weakMap.has(key)</a:t>
            </a:r>
            <a:endParaRPr lang="en-US" sz="2800" b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4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let john = { name: "John" };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map: user =&gt; visits count</a:t>
            </a: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let visitsCountMap = new Map();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john is the key for the map</a:t>
            </a: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visitsCountMap.set(john, 123);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now john leaves us, we don't need him anymore</a:t>
            </a: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john = null;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but it's still in the map, we need to clean it!</a:t>
            </a:r>
          </a:p>
          <a:p>
            <a:pPr>
              <a:spcBef>
                <a:spcPts val="0"/>
              </a:spcBef>
            </a:pPr>
            <a:r>
              <a:rPr lang="en-US" sz="2400" smtClean="0">
                <a:latin typeface="Consolas" panose="020B0609020204030204" pitchFamily="49" charset="0"/>
              </a:rPr>
              <a:t>visitsCountMap.size; </a:t>
            </a:r>
            <a:r>
              <a:rPr lang="en-US" sz="2400">
                <a:latin typeface="Consolas" panose="020B0609020204030204" pitchFamily="49" charset="0"/>
              </a:rPr>
              <a:t>// 1</a:t>
            </a:r>
          </a:p>
          <a:p>
            <a:pPr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and john is also in the memory, because Map uses it as the key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400" b="1">
                <a:latin typeface="Consolas" panose="020B0609020204030204" pitchFamily="49" charset="0"/>
              </a:rPr>
              <a:t>let</a:t>
            </a:r>
            <a:r>
              <a:rPr lang="en-US" sz="2400">
                <a:latin typeface="Consolas" panose="020B0609020204030204" pitchFamily="49" charset="0"/>
              </a:rPr>
              <a:t> john = { name: "John" };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 b="1">
                <a:latin typeface="Consolas" panose="020B0609020204030204" pitchFamily="49" charset="0"/>
              </a:rPr>
              <a:t>let</a:t>
            </a:r>
            <a:r>
              <a:rPr lang="en-US" sz="2400">
                <a:latin typeface="Consolas" panose="020B0609020204030204" pitchFamily="49" charset="0"/>
              </a:rPr>
              <a:t> visitsCountMap = new WeakMap();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visitsCountMap.set(john, 123);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now john leaves us, we don't need him anymore</a:t>
            </a:r>
          </a:p>
          <a:p>
            <a:pPr>
              <a:spcBef>
                <a:spcPts val="0"/>
              </a:spcBef>
            </a:pPr>
            <a:r>
              <a:rPr lang="en-US" sz="2400">
                <a:latin typeface="Consolas" panose="020B0609020204030204" pitchFamily="49" charset="0"/>
              </a:rPr>
              <a:t>john = null;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there are no references except WeakMap,</a:t>
            </a:r>
          </a:p>
          <a:p>
            <a:pPr>
              <a:spcBef>
                <a:spcPts val="0"/>
              </a:spcBef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so the object is removed both from the memory and from visitsCountMap automatically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1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b="1">
                <a:latin typeface="Consolas" panose="020B0609020204030204" pitchFamily="49" charset="0"/>
              </a:rPr>
              <a:t>WeakSet behaves similarly:</a:t>
            </a:r>
          </a:p>
          <a:p>
            <a:pPr>
              <a:spcBef>
                <a:spcPts val="0"/>
              </a:spcBef>
            </a:pPr>
            <a:endParaRPr lang="en-US" sz="2400">
              <a:latin typeface="Consolas" panose="020B0609020204030204" pitchFamily="49" charset="0"/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>
                <a:latin typeface="Consolas" panose="020B0609020204030204" pitchFamily="49" charset="0"/>
              </a:rPr>
              <a:t>It is analogous to Set, but we may only add objects to WeakSet (not primitives).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>
                <a:latin typeface="Consolas" panose="020B0609020204030204" pitchFamily="49" charset="0"/>
              </a:rPr>
              <a:t>An object exists in the set while it is reachable from somewhere else.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>
                <a:latin typeface="Consolas" panose="020B0609020204030204" pitchFamily="49" charset="0"/>
              </a:rPr>
              <a:t>Like Set, it supports </a:t>
            </a:r>
            <a:r>
              <a:rPr lang="en-US" sz="2400" b="1">
                <a:latin typeface="Consolas" panose="020B0609020204030204" pitchFamily="49" charset="0"/>
              </a:rPr>
              <a:t>add</a:t>
            </a:r>
            <a:r>
              <a:rPr lang="en-US" sz="2400">
                <a:latin typeface="Consolas" panose="020B0609020204030204" pitchFamily="49" charset="0"/>
              </a:rPr>
              <a:t>, </a:t>
            </a:r>
            <a:r>
              <a:rPr lang="en-US" sz="2400" b="1">
                <a:latin typeface="Consolas" panose="020B0609020204030204" pitchFamily="49" charset="0"/>
              </a:rPr>
              <a:t>has</a:t>
            </a:r>
            <a:r>
              <a:rPr lang="en-US" sz="2400">
                <a:latin typeface="Consolas" panose="020B0609020204030204" pitchFamily="49" charset="0"/>
              </a:rPr>
              <a:t> and </a:t>
            </a:r>
            <a:r>
              <a:rPr lang="en-US" sz="2400" b="1">
                <a:latin typeface="Consolas" panose="020B0609020204030204" pitchFamily="49" charset="0"/>
              </a:rPr>
              <a:t>delete</a:t>
            </a:r>
            <a:r>
              <a:rPr lang="en-US" sz="2400">
                <a:latin typeface="Consolas" panose="020B0609020204030204" pitchFamily="49" charset="0"/>
              </a:rPr>
              <a:t>, but not </a:t>
            </a:r>
            <a:r>
              <a:rPr lang="en-US" sz="2400" b="1">
                <a:latin typeface="Consolas" panose="020B0609020204030204" pitchFamily="49" charset="0"/>
              </a:rPr>
              <a:t>size</a:t>
            </a:r>
            <a:r>
              <a:rPr lang="en-US" sz="2400">
                <a:latin typeface="Consolas" panose="020B0609020204030204" pitchFamily="49" charset="0"/>
              </a:rPr>
              <a:t>, </a:t>
            </a:r>
            <a:r>
              <a:rPr lang="en-US" sz="2400" b="1">
                <a:latin typeface="Consolas" panose="020B0609020204030204" pitchFamily="49" charset="0"/>
              </a:rPr>
              <a:t>keys</a:t>
            </a:r>
            <a:r>
              <a:rPr lang="en-US" sz="2400">
                <a:latin typeface="Consolas" panose="020B0609020204030204" pitchFamily="49" charset="0"/>
              </a:rPr>
              <a:t>() and no iterations.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77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28600" y="292100"/>
            <a:ext cx="117094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>
                <a:latin typeface="Consolas" panose="020B0609020204030204" pitchFamily="49" charset="0"/>
              </a:rPr>
              <a:t>let</a:t>
            </a:r>
            <a:r>
              <a:rPr lang="en-US">
                <a:latin typeface="Consolas" panose="020B0609020204030204" pitchFamily="49" charset="0"/>
              </a:rPr>
              <a:t> messages = [</a:t>
            </a:r>
          </a:p>
          <a:p>
            <a:pPr>
              <a:spcBef>
                <a:spcPts val="0"/>
              </a:spcBef>
            </a:pPr>
            <a:r>
              <a:rPr lang="en-US">
                <a:latin typeface="Consolas" panose="020B0609020204030204" pitchFamily="49" charset="0"/>
              </a:rPr>
              <a:t>    {text: "Hello", from: "John"},</a:t>
            </a:r>
          </a:p>
          <a:p>
            <a:pPr>
              <a:spcBef>
                <a:spcPts val="0"/>
              </a:spcBef>
            </a:pPr>
            <a:r>
              <a:rPr lang="en-US">
                <a:latin typeface="Consolas" panose="020B0609020204030204" pitchFamily="49" charset="0"/>
              </a:rPr>
              <a:t>    {text: "How goes?", from: "John"},</a:t>
            </a:r>
          </a:p>
          <a:p>
            <a:pPr>
              <a:spcBef>
                <a:spcPts val="0"/>
              </a:spcBef>
            </a:pPr>
            <a:r>
              <a:rPr lang="en-US">
                <a:latin typeface="Consolas" panose="020B0609020204030204" pitchFamily="49" charset="0"/>
              </a:rPr>
              <a:t>    {text: "See you soon", from: "Alice"}</a:t>
            </a:r>
          </a:p>
          <a:p>
            <a:pPr>
              <a:spcBef>
                <a:spcPts val="0"/>
              </a:spcBef>
            </a:pPr>
            <a:r>
              <a:rPr lang="en-US">
                <a:latin typeface="Consolas" panose="020B0609020204030204" pitchFamily="49" charset="0"/>
              </a:rPr>
              <a:t>];</a:t>
            </a:r>
          </a:p>
          <a:p>
            <a:pPr>
              <a:spcBef>
                <a:spcPts val="0"/>
              </a:spcBef>
            </a:pP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fill it with array elements (3 items)</a:t>
            </a:r>
          </a:p>
          <a:p>
            <a:pPr>
              <a:spcBef>
                <a:spcPts val="0"/>
              </a:spcBef>
            </a:pPr>
            <a:r>
              <a:rPr lang="en-US">
                <a:latin typeface="Consolas" panose="020B0609020204030204" pitchFamily="49" charset="0"/>
              </a:rPr>
              <a:t>let unreadSet = new WeakSet(messages);</a:t>
            </a:r>
          </a:p>
          <a:p>
            <a:pPr>
              <a:spcBef>
                <a:spcPts val="0"/>
              </a:spcBef>
            </a:pP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use unreadSet to see whether a message is unread</a:t>
            </a:r>
          </a:p>
          <a:p>
            <a:pPr>
              <a:spcBef>
                <a:spcPts val="0"/>
              </a:spcBef>
            </a:pPr>
            <a:r>
              <a:rPr lang="en-US" smtClean="0">
                <a:latin typeface="Consolas" panose="020B0609020204030204" pitchFamily="49" charset="0"/>
              </a:rPr>
              <a:t>unreadSet.has(messages[1]); </a:t>
            </a:r>
            <a:r>
              <a:rPr lang="en-US">
                <a:latin typeface="Consolas" panose="020B0609020204030204" pitchFamily="49" charset="0"/>
              </a:rPr>
              <a:t>// true</a:t>
            </a:r>
          </a:p>
          <a:p>
            <a:pPr>
              <a:spcBef>
                <a:spcPts val="0"/>
              </a:spcBef>
            </a:pP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remove it from the set after reading</a:t>
            </a:r>
          </a:p>
          <a:p>
            <a:pPr>
              <a:spcBef>
                <a:spcPts val="0"/>
              </a:spcBef>
            </a:pPr>
            <a:r>
              <a:rPr lang="en-US">
                <a:latin typeface="Consolas" panose="020B0609020204030204" pitchFamily="49" charset="0"/>
              </a:rPr>
              <a:t>unreadSet.delete(messages[1]); // true</a:t>
            </a:r>
          </a:p>
          <a:p>
            <a:pPr>
              <a:spcBef>
                <a:spcPts val="0"/>
              </a:spcBef>
            </a:pP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and when we shift our messages history, the set is cleaned up automatically</a:t>
            </a:r>
          </a:p>
          <a:p>
            <a:pPr>
              <a:spcBef>
                <a:spcPts val="0"/>
              </a:spcBef>
            </a:pPr>
            <a:r>
              <a:rPr lang="en-US">
                <a:latin typeface="Consolas" panose="020B0609020204030204" pitchFamily="49" charset="0"/>
              </a:rPr>
              <a:t>messages.shift();</a:t>
            </a:r>
          </a:p>
          <a:p>
            <a:pPr>
              <a:spcBef>
                <a:spcPts val="0"/>
              </a:spcBef>
            </a:pPr>
            <a:endParaRPr lang="en-US"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no need to clean unreadSet, it now has 2 items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(though technically we don't know for sure when the JS engine clears it)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54000" y="292100"/>
            <a:ext cx="11049000" cy="62865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smtClean="0">
                <a:latin typeface="Consolas" panose="020B0609020204030204" pitchFamily="49" charset="0"/>
              </a:rPr>
              <a:t>The most notable limitation of </a:t>
            </a:r>
            <a:r>
              <a:rPr lang="en-US" sz="2800" b="1" smtClean="0">
                <a:latin typeface="Consolas" panose="020B0609020204030204" pitchFamily="49" charset="0"/>
              </a:rPr>
              <a:t>WeakMap</a:t>
            </a:r>
            <a:r>
              <a:rPr lang="en-US" sz="2800" smtClean="0">
                <a:latin typeface="Consolas" panose="020B0609020204030204" pitchFamily="49" charset="0"/>
              </a:rPr>
              <a:t> and </a:t>
            </a:r>
            <a:r>
              <a:rPr lang="en-US" sz="2800" b="1" smtClean="0">
                <a:latin typeface="Consolas" panose="020B0609020204030204" pitchFamily="49" charset="0"/>
              </a:rPr>
              <a:t>WeakSet</a:t>
            </a:r>
            <a:r>
              <a:rPr lang="en-US" sz="2800" smtClean="0">
                <a:latin typeface="Consolas" panose="020B0609020204030204" pitchFamily="49" charset="0"/>
              </a:rPr>
              <a:t> is the absence of iterations, and inability to get all current content. That may appear inconvenient, but does not prevent </a:t>
            </a:r>
            <a:r>
              <a:rPr lang="en-US" sz="2800" b="1" smtClean="0">
                <a:latin typeface="Consolas" panose="020B0609020204030204" pitchFamily="49" charset="0"/>
              </a:rPr>
              <a:t>WeakMap/WeakSet</a:t>
            </a:r>
            <a:r>
              <a:rPr lang="en-US" sz="2800" smtClean="0">
                <a:latin typeface="Consolas" panose="020B0609020204030204" pitchFamily="49" charset="0"/>
              </a:rPr>
              <a:t> from doing their main job - be an "additional" storage of data for objects which are stored/managed at another place.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74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smtClean="0"/>
              <a:t>USEFUL LINKS</a:t>
            </a:r>
            <a:endParaRPr lang="en-US" sz="9600" b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2" name="Прямоугольник 1"/>
          <p:cNvSpPr/>
          <p:nvPr/>
        </p:nvSpPr>
        <p:spPr>
          <a:xfrm>
            <a:off x="330200" y="2928035"/>
            <a:ext cx="1163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hlinkClick r:id="rId2"/>
              </a:rPr>
              <a:t>https</a:t>
            </a:r>
            <a:r>
              <a:rPr lang="en-US" sz="2000">
                <a:hlinkClick r:id="rId2"/>
              </a:rPr>
              <a:t>://</a:t>
            </a:r>
            <a:r>
              <a:rPr lang="en-US" sz="2000" smtClean="0">
                <a:hlinkClick r:id="rId2"/>
              </a:rPr>
              <a:t>learn.javascript.ru/set-map</a:t>
            </a:r>
            <a:endParaRPr lang="en-US" sz="2000" smtClean="0"/>
          </a:p>
          <a:p>
            <a:endParaRPr lang="en-US" sz="2000"/>
          </a:p>
          <a:p>
            <a:r>
              <a:rPr lang="en-US" sz="2000">
                <a:hlinkClick r:id="rId3"/>
              </a:rPr>
              <a:t>https://learn.javascript.ru/iterator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373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930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CREATE AN ARRAY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638300"/>
            <a:ext cx="10820400" cy="1524000"/>
          </a:xfrm>
        </p:spPr>
        <p:txBody>
          <a:bodyPr/>
          <a:lstStyle/>
          <a:p>
            <a:r>
              <a:rPr lang="en-US" sz="3600">
                <a:solidFill>
                  <a:srgbClr val="A71D5D"/>
                </a:solidFill>
                <a:latin typeface="Consolas" panose="020B0609020204030204" pitchFamily="49" charset="0"/>
              </a:rPr>
              <a:t>let</a:t>
            </a:r>
            <a:r>
              <a:rPr lang="en-US" sz="3600">
                <a:latin typeface="Consolas" panose="020B0609020204030204" pitchFamily="49" charset="0"/>
              </a:rPr>
              <a:t> fruits = [</a:t>
            </a:r>
            <a:r>
              <a:rPr lang="en-US" sz="3600">
                <a:solidFill>
                  <a:srgbClr val="DF5000"/>
                </a:solidFill>
                <a:latin typeface="Consolas" panose="020B0609020204030204" pitchFamily="49" charset="0"/>
              </a:rPr>
              <a:t>'Apple'</a:t>
            </a:r>
            <a:r>
              <a:rPr lang="en-US" sz="3600">
                <a:latin typeface="Consolas" panose="020B0609020204030204" pitchFamily="49" charset="0"/>
              </a:rPr>
              <a:t>, </a:t>
            </a:r>
            <a:r>
              <a:rPr lang="en-US" sz="3600">
                <a:solidFill>
                  <a:srgbClr val="DF5000"/>
                </a:solidFill>
                <a:latin typeface="Consolas" panose="020B0609020204030204" pitchFamily="49" charset="0"/>
              </a:rPr>
              <a:t>'Banana</a:t>
            </a:r>
            <a:r>
              <a:rPr lang="en-US" sz="3600" smtClean="0">
                <a:solidFill>
                  <a:srgbClr val="DF5000"/>
                </a:solidFill>
                <a:latin typeface="Consolas" panose="020B0609020204030204" pitchFamily="49" charset="0"/>
              </a:rPr>
              <a:t>'</a:t>
            </a:r>
            <a:r>
              <a:rPr lang="en-US" sz="3600" smtClean="0">
                <a:latin typeface="Consolas" panose="020B0609020204030204" pitchFamily="49" charset="0"/>
              </a:rPr>
              <a:t>];</a:t>
            </a:r>
            <a:br>
              <a:rPr lang="en-US" sz="3600" smtClean="0">
                <a:latin typeface="Consolas" panose="020B0609020204030204" pitchFamily="49" charset="0"/>
              </a:rPr>
            </a:br>
            <a:r>
              <a:rPr lang="en-US" sz="3600" smtClean="0">
                <a:latin typeface="Consolas" panose="020B0609020204030204" pitchFamily="49" charset="0"/>
              </a:rPr>
              <a:t>console.log(fruits.length</a:t>
            </a:r>
            <a:r>
              <a:rPr lang="en-US" sz="3600">
                <a:latin typeface="Consolas" panose="020B0609020204030204" pitchFamily="49" charset="0"/>
              </a:rPr>
              <a:t>); </a:t>
            </a:r>
            <a:r>
              <a:rPr lang="en-US" sz="3600">
                <a:solidFill>
                  <a:srgbClr val="969896"/>
                </a:solidFill>
                <a:latin typeface="Consolas" panose="020B0609020204030204" pitchFamily="49" charset="0"/>
              </a:rPr>
              <a:t>// 2</a:t>
            </a:r>
            <a:endParaRPr lang="uk-UA" sz="3600">
              <a:latin typeface="Consolas" panose="020B0609020204030204" pitchFamily="49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3314701"/>
            <a:ext cx="10820400" cy="685800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b="1" smtClean="0"/>
              <a:t>ACCESS (INDEX INTO) AN ARRAY ITEM</a:t>
            </a:r>
            <a:endParaRPr lang="uk-UA"/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685800" y="4267200"/>
            <a:ext cx="10820400" cy="152400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mtClean="0">
                <a:solidFill>
                  <a:srgbClr val="A71D5D"/>
                </a:solidFill>
                <a:latin typeface="Consolas" panose="020B0609020204030204" pitchFamily="49" charset="0"/>
              </a:rPr>
              <a:t>let</a:t>
            </a:r>
            <a:r>
              <a:rPr lang="en-US" sz="3600" smtClean="0">
                <a:latin typeface="Consolas" panose="020B0609020204030204" pitchFamily="49" charset="0"/>
              </a:rPr>
              <a:t> fruits = [</a:t>
            </a:r>
            <a:r>
              <a:rPr lang="en-US" sz="3600" smtClean="0">
                <a:solidFill>
                  <a:srgbClr val="DF5000"/>
                </a:solidFill>
                <a:latin typeface="Consolas" panose="020B0609020204030204" pitchFamily="49" charset="0"/>
              </a:rPr>
              <a:t>'Apple'</a:t>
            </a:r>
            <a:r>
              <a:rPr lang="en-US" sz="3600" smtClean="0">
                <a:latin typeface="Consolas" panose="020B0609020204030204" pitchFamily="49" charset="0"/>
              </a:rPr>
              <a:t>, </a:t>
            </a:r>
            <a:r>
              <a:rPr lang="en-US" sz="3600" smtClean="0">
                <a:solidFill>
                  <a:srgbClr val="DF5000"/>
                </a:solidFill>
                <a:latin typeface="Consolas" panose="020B0609020204030204" pitchFamily="49" charset="0"/>
              </a:rPr>
              <a:t>'Banana'</a:t>
            </a:r>
            <a:r>
              <a:rPr lang="en-US" sz="3600" smtClean="0">
                <a:latin typeface="Consolas" panose="020B0609020204030204" pitchFamily="49" charset="0"/>
              </a:rPr>
              <a:t>];</a:t>
            </a:r>
            <a:br>
              <a:rPr lang="en-US" sz="3600" smtClean="0">
                <a:latin typeface="Consolas" panose="020B0609020204030204" pitchFamily="49" charset="0"/>
              </a:rPr>
            </a:br>
            <a:r>
              <a:rPr lang="en-US" sz="3600" smtClean="0">
                <a:latin typeface="Consolas" panose="020B0609020204030204" pitchFamily="49" charset="0"/>
              </a:rPr>
              <a:t>console.log(fruits.length); </a:t>
            </a:r>
            <a:r>
              <a:rPr lang="en-US" sz="3600" smtClean="0">
                <a:solidFill>
                  <a:srgbClr val="969896"/>
                </a:solidFill>
                <a:latin typeface="Consolas" panose="020B0609020204030204" pitchFamily="49" charset="0"/>
              </a:rPr>
              <a:t>// 2</a:t>
            </a:r>
            <a:endParaRPr lang="uk-UA" sz="3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40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ADD/REMOVE FROM THE FRONT/END</a:t>
            </a:r>
            <a:endParaRPr lang="uk-UA"/>
          </a:p>
        </p:txBody>
      </p:sp>
      <p:sp>
        <p:nvSpPr>
          <p:cNvPr id="6" name="Прямоугольник 5"/>
          <p:cNvSpPr/>
          <p:nvPr/>
        </p:nvSpPr>
        <p:spPr>
          <a:xfrm>
            <a:off x="3445119" y="2045692"/>
            <a:ext cx="586250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sz="11500" smtClean="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array]</a:t>
            </a:r>
            <a:endParaRPr lang="uk-UA" sz="5400"/>
          </a:p>
        </p:txBody>
      </p:sp>
      <p:sp>
        <p:nvSpPr>
          <p:cNvPr id="7" name="Прямоугольник 6"/>
          <p:cNvSpPr/>
          <p:nvPr/>
        </p:nvSpPr>
        <p:spPr>
          <a:xfrm>
            <a:off x="422519" y="2363192"/>
            <a:ext cx="3022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smtClean="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unshift -&gt;</a:t>
            </a:r>
            <a:endParaRPr lang="uk-UA" sz="1600"/>
          </a:p>
        </p:txBody>
      </p:sp>
      <p:sp>
        <p:nvSpPr>
          <p:cNvPr id="8" name="Прямоугольник 7"/>
          <p:cNvSpPr/>
          <p:nvPr/>
        </p:nvSpPr>
        <p:spPr>
          <a:xfrm>
            <a:off x="9307620" y="2363192"/>
            <a:ext cx="2159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1000"/>
              </a:spcBef>
            </a:pPr>
            <a:r>
              <a:rPr lang="en-US" sz="4000" smtClean="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&lt;- push</a:t>
            </a:r>
            <a:endParaRPr lang="en-US" sz="4000">
              <a:solidFill>
                <a:prstClr val="black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307620" y="3199854"/>
            <a:ext cx="1877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-&gt; pop</a:t>
            </a:r>
            <a:endParaRPr lang="uk-UA" sz="1600"/>
          </a:p>
        </p:txBody>
      </p:sp>
      <p:sp>
        <p:nvSpPr>
          <p:cNvPr id="10" name="Прямоугольник 9"/>
          <p:cNvSpPr/>
          <p:nvPr/>
        </p:nvSpPr>
        <p:spPr>
          <a:xfrm>
            <a:off x="1003425" y="3199854"/>
            <a:ext cx="24416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shift </a:t>
            </a:r>
            <a:r>
              <a:rPr lang="en-US" sz="4000" smtClean="0">
                <a:solidFill>
                  <a:prstClr val="black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&lt;-</a:t>
            </a:r>
            <a:endParaRPr lang="uk-UA" sz="1600"/>
          </a:p>
        </p:txBody>
      </p:sp>
    </p:spTree>
    <p:extLst>
      <p:ext uri="{BB962C8B-B14F-4D97-AF65-F5344CB8AC3E}">
        <p14:creationId xmlns:p14="http://schemas.microsoft.com/office/powerpoint/2010/main" val="16492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ADD/REMOVE FROM THE FRONT/END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638300"/>
            <a:ext cx="10820400" cy="4762500"/>
          </a:xfrm>
        </p:spPr>
        <p:txBody>
          <a:bodyPr/>
          <a:lstStyle/>
          <a:p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Add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 the end of an Array</a:t>
            </a:r>
          </a:p>
          <a:p>
            <a:r>
              <a:rPr lang="en-US" sz="2400">
                <a:latin typeface="Consolas" panose="020B0609020204030204" pitchFamily="49" charset="0"/>
              </a:rPr>
              <a:t>let newLength = array.push('Something</a:t>
            </a:r>
            <a:r>
              <a:rPr lang="en-US" sz="2400" smtClean="0">
                <a:latin typeface="Consolas" panose="020B0609020204030204" pitchFamily="49" charset="0"/>
              </a:rPr>
              <a:t>');</a:t>
            </a:r>
            <a:endParaRPr lang="en-US" sz="2400">
              <a:latin typeface="Consolas" panose="020B0609020204030204" pitchFamily="49" charset="0"/>
            </a:endParaRPr>
          </a:p>
          <a:p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Add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 the front of an Array</a:t>
            </a:r>
          </a:p>
          <a:p>
            <a:r>
              <a:rPr lang="en-US" sz="2400">
                <a:latin typeface="Consolas" panose="020B0609020204030204" pitchFamily="49" charset="0"/>
              </a:rPr>
              <a:t>let newLength = array.unshift('Something</a:t>
            </a:r>
            <a:r>
              <a:rPr lang="en-US" sz="2400" smtClean="0">
                <a:latin typeface="Consolas" panose="020B0609020204030204" pitchFamily="49" charset="0"/>
              </a:rPr>
              <a:t>');</a:t>
            </a:r>
            <a:endParaRPr lang="en-US" sz="2400">
              <a:latin typeface="Consolas" panose="020B0609020204030204" pitchFamily="49" charset="0"/>
            </a:endParaRPr>
          </a:p>
          <a:p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Remove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from the end of an Array</a:t>
            </a:r>
          </a:p>
          <a:p>
            <a:r>
              <a:rPr lang="en-US" sz="2400">
                <a:latin typeface="Consolas" panose="020B0609020204030204" pitchFamily="49" charset="0"/>
              </a:rPr>
              <a:t>let last = array.pop</a:t>
            </a:r>
            <a:r>
              <a:rPr lang="en-US" sz="2400" smtClean="0">
                <a:latin typeface="Consolas" panose="020B0609020204030204" pitchFamily="49" charset="0"/>
              </a:rPr>
              <a:t>();</a:t>
            </a:r>
            <a:endParaRPr lang="en-US" sz="2400">
              <a:latin typeface="Consolas" panose="020B0609020204030204" pitchFamily="49" charset="0"/>
            </a:endParaRPr>
          </a:p>
          <a:p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Remove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from the front of an Array</a:t>
            </a:r>
          </a:p>
          <a:p>
            <a:r>
              <a:rPr lang="en-US" sz="2400">
                <a:latin typeface="Consolas" panose="020B0609020204030204" pitchFamily="49" charset="0"/>
              </a:rPr>
              <a:t>let first = array.shift();</a:t>
            </a:r>
          </a:p>
        </p:txBody>
      </p:sp>
    </p:spTree>
    <p:extLst>
      <p:ext uri="{BB962C8B-B14F-4D97-AF65-F5344CB8AC3E}">
        <p14:creationId xmlns:p14="http://schemas.microsoft.com/office/powerpoint/2010/main" val="19135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REMOVE AN ITEM BY INDEX POSITION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85800" y="1638300"/>
            <a:ext cx="10820400" cy="4762500"/>
          </a:xfrm>
        </p:spPr>
        <p:txBody>
          <a:bodyPr/>
          <a:lstStyle/>
          <a:p>
            <a:r>
              <a:rPr lang="en-US" sz="2400">
                <a:latin typeface="Consolas" panose="020B0609020204030204" pitchFamily="49" charset="0"/>
              </a:rPr>
              <a:t>let vegetables = ['Cabbage', 'Turnip', 'Radish', 'Carrot</a:t>
            </a:r>
            <a:r>
              <a:rPr lang="en-US" sz="2400" smtClean="0">
                <a:latin typeface="Consolas" panose="020B0609020204030204" pitchFamily="49" charset="0"/>
              </a:rPr>
              <a:t>'];</a:t>
            </a:r>
            <a:endParaRPr lang="en-US" sz="2400">
              <a:latin typeface="Consolas" panose="020B0609020204030204" pitchFamily="49" charset="0"/>
            </a:endParaRPr>
          </a:p>
          <a:p>
            <a:r>
              <a:rPr lang="en-US" sz="2400">
                <a:latin typeface="Consolas" panose="020B0609020204030204" pitchFamily="49" charset="0"/>
              </a:rPr>
              <a:t>let pos = 1, n = 2;</a:t>
            </a:r>
          </a:p>
          <a:p>
            <a:endParaRPr lang="en-US" sz="2400">
              <a:latin typeface="Consolas" panose="020B0609020204030204" pitchFamily="49" charset="0"/>
            </a:endParaRPr>
          </a:p>
          <a:p>
            <a:r>
              <a:rPr lang="en-US" sz="2400">
                <a:latin typeface="Consolas" panose="020B0609020204030204" pitchFamily="49" charset="0"/>
              </a:rPr>
              <a:t>let removedItems = vegetables.splice(pos, n</a:t>
            </a:r>
            <a:r>
              <a:rPr lang="en-US" sz="2400" smtClean="0">
                <a:latin typeface="Consolas" panose="020B0609020204030204" pitchFamily="49" charset="0"/>
              </a:rPr>
              <a:t>);</a:t>
            </a:r>
            <a:endParaRPr lang="en-US" sz="2400">
              <a:latin typeface="Consolas" panose="020B0609020204030204" pitchFamily="49" charset="0"/>
            </a:endParaRPr>
          </a:p>
          <a:p>
            <a:r>
              <a:rPr lang="en-US" sz="2400">
                <a:latin typeface="Consolas" panose="020B0609020204030204" pitchFamily="49" charset="0"/>
              </a:rPr>
              <a:t>console.log(vegetables); 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["Cabbage", "Carrot</a:t>
            </a:r>
            <a:r>
              <a:rPr 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"]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endParaRPr lang="en-US" sz="2400">
              <a:latin typeface="Consolas" panose="020B0609020204030204" pitchFamily="49" charset="0"/>
            </a:endParaRPr>
          </a:p>
          <a:p>
            <a:r>
              <a:rPr lang="en-US" sz="2400">
                <a:latin typeface="Consolas" panose="020B0609020204030204" pitchFamily="49" charset="0"/>
              </a:rPr>
              <a:t>console.log(removedItems); </a:t>
            </a:r>
          </a:p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["Turnip", "Radish"]</a:t>
            </a:r>
          </a:p>
        </p:txBody>
      </p:sp>
    </p:spTree>
    <p:extLst>
      <p:ext uri="{BB962C8B-B14F-4D97-AF65-F5344CB8AC3E}">
        <p14:creationId xmlns:p14="http://schemas.microsoft.com/office/powerpoint/2010/main" val="7810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b="1" smtClean="0"/>
              <a:t>ITERATORS</a:t>
            </a:r>
            <a:endParaRPr lang="en-US" sz="9600" b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90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oftServeTemplate" id="{1EECC8DE-A8A5-45A7-969A-C21752D4B3E4}" vid="{444DEE5D-51F1-4029-8FDB-DB417F7B394A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oftServeTemplate" id="{1EECC8DE-A8A5-45A7-969A-C21752D4B3E4}" vid="{0103479C-70CD-40C7-BA0E-A151EE336BCC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1340B-3A1B-4156-ADE3-51DF6C2C795D}">
  <ds:schemaRefs>
    <ds:schemaRef ds:uri="http://www.w3.org/XML/1998/namespace"/>
    <ds:schemaRef ds:uri="http://schemas.microsoft.com/office/infopath/2007/PartnerControls"/>
    <ds:schemaRef ds:uri="835f28f2-30f1-4728-84d2-86d96e143488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341e6018-ac0a-4dfb-8409-db9e0d25502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SoftServeTemplate_Black</Template>
  <TotalTime>1220</TotalTime>
  <Words>3046</Words>
  <Application>Microsoft Office PowerPoint</Application>
  <PresentationFormat>Произвольный</PresentationFormat>
  <Paragraphs>461</Paragraphs>
  <Slides>48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48</vt:i4>
      </vt:variant>
    </vt:vector>
  </HeadingPairs>
  <TitlesOfParts>
    <vt:vector size="56" baseType="lpstr">
      <vt:lpstr>Arial</vt:lpstr>
      <vt:lpstr>Proxima Nova Black</vt:lpstr>
      <vt:lpstr>Consolas</vt:lpstr>
      <vt:lpstr>Wingdings</vt:lpstr>
      <vt:lpstr>Calibri</vt:lpstr>
      <vt:lpstr>Open Sans</vt:lpstr>
      <vt:lpstr>DARK THEME</vt:lpstr>
      <vt:lpstr>LIGHT-THEME</vt:lpstr>
      <vt:lpstr>JAVASCRIPT BUILT-IN COLLECTIONS</vt:lpstr>
      <vt:lpstr>AGENDA</vt:lpstr>
      <vt:lpstr>INDEXED COLLECTIONS</vt:lpstr>
      <vt:lpstr>ARRAYS</vt:lpstr>
      <vt:lpstr>CREATE AN ARRAY</vt:lpstr>
      <vt:lpstr>ADD/REMOVE FROM THE FRONT/END</vt:lpstr>
      <vt:lpstr>ADD/REMOVE FROM THE FRONT/END</vt:lpstr>
      <vt:lpstr>REMOVE AN ITEM BY INDEX POSITION</vt:lpstr>
      <vt:lpstr>ITERATORS</vt:lpstr>
      <vt:lpstr>EXAMPLES OF ITERABLE OBJECTS</vt:lpstr>
      <vt:lpstr>HOW TO CREATE  OWN ITERATOR  WITHOUT REGISTRATION  AND SMS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BUILT-IN ITERATORS</vt:lpstr>
      <vt:lpstr>TypedArray</vt:lpstr>
      <vt:lpstr>Презентация PowerPoint</vt:lpstr>
      <vt:lpstr>SYNTAX</vt:lpstr>
      <vt:lpstr>Презентация PowerPoint</vt:lpstr>
      <vt:lpstr>Map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Set</vt:lpstr>
      <vt:lpstr>Презентация PowerPoint</vt:lpstr>
      <vt:lpstr>Презентация PowerPoint</vt:lpstr>
      <vt:lpstr>Презентация PowerPoint</vt:lpstr>
      <vt:lpstr>Презентация PowerPoint</vt:lpstr>
      <vt:lpstr>WeakMap and WeakSet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USEFUL LINKS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Liubov Koliasa</dc:creator>
  <cp:lastModifiedBy>DAVID-LAPTOP</cp:lastModifiedBy>
  <cp:revision>138</cp:revision>
  <dcterms:created xsi:type="dcterms:W3CDTF">2018-12-11T16:43:22Z</dcterms:created>
  <dcterms:modified xsi:type="dcterms:W3CDTF">2019-06-25T10:11:16Z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